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8" r:id="rId5"/>
    <p:sldId id="258" r:id="rId6"/>
    <p:sldId id="259" r:id="rId7"/>
    <p:sldId id="269" r:id="rId8"/>
    <p:sldId id="261" r:id="rId9"/>
    <p:sldId id="267" r:id="rId10"/>
    <p:sldId id="270" r:id="rId11"/>
    <p:sldId id="263" r:id="rId12"/>
    <p:sldId id="271" r:id="rId13"/>
    <p:sldId id="264" r:id="rId14"/>
    <p:sldId id="272" r:id="rId15"/>
    <p:sldId id="275" r:id="rId16"/>
    <p:sldId id="274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ldstory.info/index.php?/topic/29253-" TargetMode="External"/><Relationship Id="rId3" Type="http://schemas.openxmlformats.org/officeDocument/2006/relationships/hyperlink" Target="http://www.magichild.ru/St/musicbaby.htm" TargetMode="External"/><Relationship Id="rId7" Type="http://schemas.openxmlformats.org/officeDocument/2006/relationships/hyperlink" Target="https://&#1084;&#1080;&#1088;-&#1076;&#1077;&#1090;&#1077;&#1081;.&#1076;&#1077;&#1090;&#1080;/to-kids.html?catid=68&amp;id=1748:starinnye-russkie-kolybelnye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pesni.org/ww1/vojenkol.php" TargetMode="External"/><Relationship Id="rId5" Type="http://schemas.openxmlformats.org/officeDocument/2006/relationships/hyperlink" Target="https://dreamsong.ru/modern-lullaby" TargetMode="External"/><Relationship Id="rId4" Type="http://schemas.openxmlformats.org/officeDocument/2006/relationships/hyperlink" Target="https://go.mail.ru/search_images?q=&amp;fr=amigontp&amp;gp=lp5portalmainstripe34nov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001056" cy="550072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Тисульская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«Волшебство колыбельной песни»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algn="ctr"/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Горячкина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Ангелина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ученица  8 «а» класса ТСОШ № 1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Тисульского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района, Кемеровской области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Руководитель: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Загуменная Наталья Александровна,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учитель музыки</a:t>
            </a:r>
          </a:p>
          <a:p>
            <a:pPr algn="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Тисуль 2018</a:t>
            </a:r>
            <a:endParaRPr lang="ru-RU" sz="5600" dirty="0" smtClean="0"/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0FM6Z5DG8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44"/>
            <a:ext cx="4000528" cy="333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/>
              <a:t>Волчок, бука, </a:t>
            </a:r>
            <a:r>
              <a:rPr lang="ru-RU" sz="4800" b="1" u="sng" dirty="0" err="1" smtClean="0"/>
              <a:t>бабай</a:t>
            </a:r>
            <a:r>
              <a:rPr lang="ru-RU" sz="4800" b="1" u="sng" dirty="0" smtClean="0"/>
              <a:t>…</a:t>
            </a:r>
            <a:endParaRPr lang="ru-RU" sz="4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3357586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А баю-баю, баю,</a:t>
            </a:r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ложися</a:t>
            </a:r>
            <a:r>
              <a:rPr lang="ru-RU" dirty="0" smtClean="0"/>
              <a:t> на краю.</a:t>
            </a:r>
          </a:p>
          <a:p>
            <a:pPr>
              <a:buNone/>
            </a:pPr>
            <a:r>
              <a:rPr lang="ru-RU" dirty="0" smtClean="0"/>
              <a:t>Придет серенький волчок,</a:t>
            </a:r>
          </a:p>
          <a:p>
            <a:pPr>
              <a:buNone/>
            </a:pPr>
            <a:r>
              <a:rPr lang="ru-RU" dirty="0" smtClean="0"/>
              <a:t>Тебя схватит за бочок</a:t>
            </a:r>
          </a:p>
          <a:p>
            <a:pPr>
              <a:buNone/>
            </a:pPr>
            <a:r>
              <a:rPr lang="ru-RU" dirty="0" smtClean="0"/>
              <a:t>И утащит во лесок</a:t>
            </a:r>
          </a:p>
          <a:p>
            <a:pPr>
              <a:buNone/>
            </a:pPr>
            <a:r>
              <a:rPr lang="ru-RU" dirty="0" smtClean="0"/>
              <a:t>Под ракитовый кусток.</a:t>
            </a:r>
          </a:p>
          <a:p>
            <a:pPr>
              <a:buNone/>
            </a:pPr>
            <a:r>
              <a:rPr lang="ru-RU" dirty="0" smtClean="0"/>
              <a:t>Там птички поют,</a:t>
            </a:r>
          </a:p>
          <a:p>
            <a:pPr>
              <a:buNone/>
            </a:pPr>
            <a:r>
              <a:rPr lang="ru-RU" dirty="0" smtClean="0"/>
              <a:t>Тебе спать не дают.</a:t>
            </a:r>
            <a:endParaRPr lang="ru-RU" dirty="0"/>
          </a:p>
        </p:txBody>
      </p:sp>
      <p:pic>
        <p:nvPicPr>
          <p:cNvPr id="2050" name="Picture 2" descr="C:\Users\User\Desktop\img6.jpg"/>
          <p:cNvPicPr>
            <a:picLocks noChangeAspect="1" noChangeArrowheads="1"/>
          </p:cNvPicPr>
          <p:nvPr/>
        </p:nvPicPr>
        <p:blipFill>
          <a:blip r:embed="rId2"/>
          <a:srcRect l="16563" t="7500" r="2812" b="14999"/>
          <a:stretch>
            <a:fillRect/>
          </a:stretch>
        </p:blipFill>
        <p:spPr bwMode="auto">
          <a:xfrm>
            <a:off x="3428992" y="1500174"/>
            <a:ext cx="571500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/>
              <a:t>Про кота</a:t>
            </a:r>
            <a:endParaRPr lang="ru-RU" sz="4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Уж ты, </a:t>
            </a:r>
            <a:r>
              <a:rPr lang="ru-RU" dirty="0" err="1" smtClean="0"/>
              <a:t>котинька-коток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Кудреватенький</a:t>
            </a:r>
            <a:r>
              <a:rPr lang="ru-RU" dirty="0" smtClean="0"/>
              <a:t> лобок,</a:t>
            </a:r>
          </a:p>
          <a:p>
            <a:pPr>
              <a:buNone/>
            </a:pPr>
            <a:r>
              <a:rPr lang="ru-RU" dirty="0" smtClean="0"/>
              <a:t>Приди, </a:t>
            </a:r>
            <a:r>
              <a:rPr lang="ru-RU" dirty="0" err="1" smtClean="0"/>
              <a:t>котя</a:t>
            </a:r>
            <a:r>
              <a:rPr lang="ru-RU" dirty="0" smtClean="0"/>
              <a:t>, ночевать,</a:t>
            </a:r>
          </a:p>
          <a:p>
            <a:pPr>
              <a:buNone/>
            </a:pPr>
            <a:r>
              <a:rPr lang="ru-RU" dirty="0" smtClean="0"/>
              <a:t>Нашу Лидочку качать.</a:t>
            </a:r>
          </a:p>
          <a:p>
            <a:pPr>
              <a:buNone/>
            </a:pPr>
            <a:r>
              <a:rPr lang="ru-RU" dirty="0" smtClean="0"/>
              <a:t>Я тебе ли то, коту.</a:t>
            </a:r>
          </a:p>
          <a:p>
            <a:pPr>
              <a:buNone/>
            </a:pPr>
            <a:r>
              <a:rPr lang="ru-RU" dirty="0" smtClean="0"/>
              <a:t>За работу заплачу,</a:t>
            </a:r>
          </a:p>
          <a:p>
            <a:pPr>
              <a:buNone/>
            </a:pPr>
            <a:r>
              <a:rPr lang="ru-RU" dirty="0" smtClean="0"/>
              <a:t>Дам кувшинчик молока</a:t>
            </a:r>
          </a:p>
          <a:p>
            <a:pPr>
              <a:buNone/>
            </a:pPr>
            <a:r>
              <a:rPr lang="ru-RU" dirty="0" smtClean="0"/>
              <a:t>Да кусочек пирога.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Users\ПК\Desktop\0012-021-Kolybelnye-bajki-o-zverjushkak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94167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4071966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/>
              <a:t>Про собачку</a:t>
            </a:r>
            <a:endParaRPr lang="ru-RU" sz="4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47800"/>
            <a:ext cx="4429156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Баю-бай, баю-бай,</a:t>
            </a:r>
          </a:p>
          <a:p>
            <a:pPr>
              <a:buNone/>
            </a:pPr>
            <a:r>
              <a:rPr lang="ru-RU" dirty="0" err="1" smtClean="0"/>
              <a:t>Ты,собачка</a:t>
            </a:r>
            <a:r>
              <a:rPr lang="ru-RU" dirty="0" smtClean="0"/>
              <a:t>, не лай.</a:t>
            </a:r>
          </a:p>
          <a:p>
            <a:pPr>
              <a:buNone/>
            </a:pPr>
            <a:r>
              <a:rPr lang="ru-RU" dirty="0" err="1" smtClean="0"/>
              <a:t>Белолапа</a:t>
            </a:r>
            <a:r>
              <a:rPr lang="ru-RU" dirty="0" smtClean="0"/>
              <a:t>, не скули,</a:t>
            </a:r>
          </a:p>
          <a:p>
            <a:pPr>
              <a:buNone/>
            </a:pPr>
            <a:r>
              <a:rPr lang="ru-RU" dirty="0" smtClean="0"/>
              <a:t>Нашу детку не буди.</a:t>
            </a:r>
          </a:p>
          <a:p>
            <a:pPr>
              <a:buNone/>
            </a:pPr>
            <a:r>
              <a:rPr lang="ru-RU" dirty="0" smtClean="0"/>
              <a:t>Ночка темная, не спится,</a:t>
            </a:r>
          </a:p>
          <a:p>
            <a:pPr>
              <a:buNone/>
            </a:pPr>
            <a:r>
              <a:rPr lang="ru-RU" dirty="0" smtClean="0"/>
              <a:t>Наша деточка боится.</a:t>
            </a:r>
          </a:p>
          <a:p>
            <a:pPr>
              <a:buNone/>
            </a:pPr>
            <a:r>
              <a:rPr lang="ru-RU" dirty="0" smtClean="0"/>
              <a:t>Ты, собачка, не лай, </a:t>
            </a:r>
          </a:p>
          <a:p>
            <a:pPr>
              <a:buNone/>
            </a:pPr>
            <a:r>
              <a:rPr lang="ru-RU" dirty="0" smtClean="0"/>
              <a:t>Ты мне детку не пугай! </a:t>
            </a:r>
            <a:endParaRPr lang="ru-RU" dirty="0"/>
          </a:p>
        </p:txBody>
      </p:sp>
      <p:pic>
        <p:nvPicPr>
          <p:cNvPr id="4" name="Picture 2" descr="C:\Users\ПК\Desktop\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241" y="1214422"/>
            <a:ext cx="440282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4143404" cy="1011222"/>
          </a:xfrm>
        </p:spPr>
        <p:txBody>
          <a:bodyPr>
            <a:normAutofit/>
          </a:bodyPr>
          <a:lstStyle/>
          <a:p>
            <a:r>
              <a:rPr lang="ru-RU" sz="4800" b="1" u="sng" dirty="0" smtClean="0"/>
              <a:t>Про птиц</a:t>
            </a:r>
            <a:endParaRPr lang="ru-RU" sz="4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4429156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Люли, люли, </a:t>
            </a:r>
            <a:r>
              <a:rPr lang="ru-RU" i="1" dirty="0" err="1" smtClean="0"/>
              <a:t>люлиньки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Сели гули на </a:t>
            </a:r>
            <a:r>
              <a:rPr lang="ru-RU" i="1" dirty="0" err="1" smtClean="0"/>
              <a:t>люлиньку</a:t>
            </a:r>
            <a:r>
              <a:rPr lang="ru-RU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Стали гули ворковать,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Чем Ванюшу нам питать?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Чайком, молочком, сахарком,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Залетели в уголок,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Зажигали огонек,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Стали кашку варить,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Стали Ваню кормить.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57200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1143000"/>
          </a:xfrm>
        </p:spPr>
        <p:txBody>
          <a:bodyPr/>
          <a:lstStyle/>
          <a:p>
            <a:r>
              <a:rPr lang="ru-RU" b="1" u="sng" dirty="0" smtClean="0"/>
              <a:t>Колыбельные русских поэтов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480060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dirty="0" smtClean="0"/>
              <a:t>Колыбельная песня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Спи, младенец мой прекрасный,</a:t>
            </a:r>
          </a:p>
          <a:p>
            <a:pPr fontAlgn="base">
              <a:buNone/>
            </a:pPr>
            <a:r>
              <a:rPr lang="ru-RU" dirty="0" smtClean="0"/>
              <a:t>Баюшки-баю.</a:t>
            </a:r>
          </a:p>
          <a:p>
            <a:pPr fontAlgn="base">
              <a:buNone/>
            </a:pPr>
            <a:r>
              <a:rPr lang="ru-RU" dirty="0" smtClean="0"/>
              <a:t>Тихо смотрит месяц ясный</a:t>
            </a:r>
          </a:p>
          <a:p>
            <a:pPr fontAlgn="base">
              <a:buNone/>
            </a:pPr>
            <a:r>
              <a:rPr lang="ru-RU" dirty="0" smtClean="0"/>
              <a:t>В колыбель твою.</a:t>
            </a:r>
          </a:p>
          <a:p>
            <a:pPr fontAlgn="base">
              <a:buNone/>
            </a:pPr>
            <a:r>
              <a:rPr lang="ru-RU" dirty="0" smtClean="0"/>
              <a:t>Стану сказывать я сказки,</a:t>
            </a:r>
          </a:p>
          <a:p>
            <a:pPr fontAlgn="base">
              <a:buNone/>
            </a:pPr>
            <a:r>
              <a:rPr lang="ru-RU" dirty="0" smtClean="0"/>
              <a:t>Песенку спою;</a:t>
            </a:r>
          </a:p>
          <a:p>
            <a:pPr fontAlgn="base">
              <a:buNone/>
            </a:pPr>
            <a:r>
              <a:rPr lang="ru-RU" dirty="0" smtClean="0"/>
              <a:t>Ты ж дремли, закрывши глазки,</a:t>
            </a:r>
          </a:p>
          <a:p>
            <a:pPr fontAlgn="base">
              <a:buNone/>
            </a:pPr>
            <a:r>
              <a:rPr lang="ru-RU" dirty="0" smtClean="0"/>
              <a:t>Баюшки-баю.</a:t>
            </a:r>
          </a:p>
          <a:p>
            <a:pPr fontAlgn="base">
              <a:buNone/>
            </a:pPr>
            <a:r>
              <a:rPr lang="ru-RU" b="1" dirty="0" smtClean="0"/>
              <a:t>М. Лермонтов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Колыбельные в годы ВОВ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Autofit/>
          </a:bodyPr>
          <a:lstStyle/>
          <a:p>
            <a:r>
              <a:rPr lang="ru-RU" sz="1600" dirty="0" smtClean="0"/>
              <a:t>Что спою, дитя, тебе, </a:t>
            </a:r>
            <a:br>
              <a:rPr lang="ru-RU" sz="1600" dirty="0" smtClean="0"/>
            </a:br>
            <a:r>
              <a:rPr lang="ru-RU" sz="1600" dirty="0" smtClean="0"/>
              <a:t>Сидя у кроватки? </a:t>
            </a:r>
            <a:br>
              <a:rPr lang="ru-RU" sz="1600" dirty="0" smtClean="0"/>
            </a:br>
            <a:r>
              <a:rPr lang="ru-RU" sz="1600" dirty="0" smtClean="0"/>
              <a:t>Целый мир теперь в борьбе, </a:t>
            </a:r>
            <a:br>
              <a:rPr lang="ru-RU" sz="1600" dirty="0" smtClean="0"/>
            </a:br>
            <a:r>
              <a:rPr lang="ru-RU" sz="1600" dirty="0" smtClean="0"/>
              <a:t>Мир весь в грозной схватке. </a:t>
            </a:r>
            <a:br>
              <a:rPr lang="ru-RU" sz="1600" dirty="0" smtClean="0"/>
            </a:br>
            <a:r>
              <a:rPr lang="ru-RU" sz="1600" dirty="0" smtClean="0"/>
              <a:t>Ты растешь в суровый час, </a:t>
            </a:r>
            <a:br>
              <a:rPr lang="ru-RU" sz="1600" dirty="0" smtClean="0"/>
            </a:br>
            <a:r>
              <a:rPr lang="ru-RU" sz="1600" dirty="0" smtClean="0"/>
              <a:t>В час грозы кровавой... </a:t>
            </a:r>
            <a:br>
              <a:rPr lang="ru-RU" sz="1600" dirty="0" smtClean="0"/>
            </a:br>
            <a:r>
              <a:rPr lang="ru-RU" sz="1600" dirty="0" smtClean="0"/>
              <a:t>Враг надвинулся на нас </a:t>
            </a:r>
            <a:br>
              <a:rPr lang="ru-RU" sz="1600" dirty="0" smtClean="0"/>
            </a:br>
            <a:r>
              <a:rPr lang="ru-RU" sz="1600" dirty="0" smtClean="0"/>
              <a:t>Злобный и лукавый. </a:t>
            </a:r>
            <a:br>
              <a:rPr lang="ru-RU" sz="1600" dirty="0" smtClean="0"/>
            </a:br>
            <a:r>
              <a:rPr lang="ru-RU" sz="1600" dirty="0" smtClean="0"/>
              <a:t>Нет, не песнь баю-баю </a:t>
            </a:r>
            <a:br>
              <a:rPr lang="ru-RU" sz="1600" dirty="0" smtClean="0"/>
            </a:br>
            <a:r>
              <a:rPr lang="ru-RU" sz="1600" dirty="0" smtClean="0"/>
              <a:t>Спеть хочу младенцу... </a:t>
            </a:r>
            <a:br>
              <a:rPr lang="ru-RU" sz="1600" dirty="0" smtClean="0"/>
            </a:br>
            <a:r>
              <a:rPr lang="ru-RU" sz="1600" dirty="0" smtClean="0"/>
              <a:t>Встань за родину свою, </a:t>
            </a:r>
            <a:br>
              <a:rPr lang="ru-RU" sz="1600" dirty="0" smtClean="0"/>
            </a:br>
            <a:r>
              <a:rPr lang="ru-RU" sz="1600" dirty="0" smtClean="0"/>
              <a:t>Встань навстречу немцу! </a:t>
            </a:r>
            <a:br>
              <a:rPr lang="ru-RU" sz="1600" dirty="0" smtClean="0"/>
            </a:br>
            <a:r>
              <a:rPr lang="ru-RU" sz="1600" dirty="0" smtClean="0"/>
              <a:t>Сокрушить нас наглый шваб </a:t>
            </a:r>
            <a:br>
              <a:rPr lang="ru-RU" sz="1600" dirty="0" smtClean="0"/>
            </a:br>
            <a:r>
              <a:rPr lang="ru-RU" sz="1600" dirty="0" smtClean="0"/>
              <a:t>Мысль в душе лелеет... </a:t>
            </a:r>
            <a:br>
              <a:rPr lang="ru-RU" sz="1600" dirty="0" smtClean="0"/>
            </a:br>
            <a:r>
              <a:rPr lang="ru-RU" sz="1600" dirty="0" smtClean="0"/>
              <a:t>Погибает тот, кто слаб, - </a:t>
            </a:r>
            <a:br>
              <a:rPr lang="ru-RU" sz="1600" dirty="0" smtClean="0"/>
            </a:br>
            <a:r>
              <a:rPr lang="ru-RU" sz="1600" dirty="0" smtClean="0"/>
              <a:t>Мощный одолеет! </a:t>
            </a:r>
            <a:br>
              <a:rPr lang="ru-RU" sz="1600" dirty="0" smtClean="0"/>
            </a:br>
            <a:r>
              <a:rPr lang="ru-RU" sz="1600" dirty="0" smtClean="0"/>
              <a:t>Закружился стар и мал </a:t>
            </a:r>
            <a:br>
              <a:rPr lang="ru-RU" sz="1600" dirty="0" smtClean="0"/>
            </a:br>
            <a:r>
              <a:rPr lang="ru-RU" sz="1600" dirty="0" smtClean="0"/>
              <a:t>В страшном урагане... </a:t>
            </a:r>
            <a:br>
              <a:rPr lang="ru-RU" sz="1600" dirty="0" smtClean="0"/>
            </a:br>
            <a:r>
              <a:rPr lang="ru-RU" sz="1600" dirty="0" smtClean="0"/>
              <a:t>Тот проснулся, кто дремал, - </a:t>
            </a:r>
            <a:br>
              <a:rPr lang="ru-RU" sz="1600" dirty="0" smtClean="0"/>
            </a:br>
            <a:r>
              <a:rPr lang="ru-RU" sz="1600" dirty="0" smtClean="0"/>
              <a:t>Он на поле брани! 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Колыбельные наших дней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1.Колыбельная медведицы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Спят усталые игрушки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Колыбельная Светланы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4.Колыбельная козы (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к\ф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«Мама»)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Татьяна Буланова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6.Анни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Лорак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Алсу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Спи, моя радость усни.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Выводы: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8076464" cy="48911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исследовав  значение и жанры колыбельных песен, я пришла к выводу, что сфера воздействия убаюкивающей песенки на ребенка гораздо шире, чем «усыпить и успокоить и пение колыбельных полезно в любом возрасте, особенно в раннем. Как не потерять это великое песенное искусство, песенную традицию, созданную многими поколениями русских людей? От кого зависит, чтобы колыбельная песня не забылась и не исчезла?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Arial" charset="0"/>
              </a:rPr>
              <a:t>Список  литературы:</a:t>
            </a:r>
            <a:br>
              <a:rPr lang="ru-RU" sz="4400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-177800">
              <a:buNone/>
            </a:pPr>
            <a:r>
              <a:rPr lang="ru-RU" b="1" dirty="0" smtClean="0">
                <a:latin typeface="Arial" charset="0"/>
              </a:rPr>
              <a:t>Ресурсы сети Интернет:</a:t>
            </a:r>
          </a:p>
          <a:p>
            <a:pPr marL="177800" indent="-177800">
              <a:buNone/>
            </a:pPr>
            <a:r>
              <a:rPr lang="ru-RU" dirty="0" smtClean="0">
                <a:solidFill>
                  <a:schemeClr val="folHlink"/>
                </a:solidFill>
                <a:latin typeface="Arial" charset="0"/>
                <a:hlinkClick r:id="rId2"/>
              </a:rPr>
              <a:t> 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</a:t>
            </a:r>
            <a:r>
              <a:rPr lang="de-DE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http://ru.wikipedia.org/wiki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2.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http://www.magichild.ru/St/musicbaby.htm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3.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https://go.mail.ru/search_images?q=&amp;fr=amigontp&amp;gp=lp5portalmainstripe34novch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4.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dreamsong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modern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lullaby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5.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http://a-pesni.org/ww1/vojenkol.php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6.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https://xn----htbdalkp7av.xn--d1acj3b/to-kids.html?catid=68&amp;id=1748:starinnye-russkie-kolybelnye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7.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http://oldstory.info/index.php?/topic/29253-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 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Актуальность </a:t>
            </a:r>
            <a:endParaRPr lang="ru-RU" sz="5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Book Antiqua" pitchFamily="18" charset="0"/>
              </a:rPr>
              <a:t>темы состоит в том, что на сегодняшний день люди становятся равнодушнее, раздражительнее, грубее.  Милосердие становится редким явлением. </a:t>
            </a:r>
            <a:r>
              <a:rPr lang="en-US" dirty="0" err="1" smtClean="0">
                <a:latin typeface="Book Antiqua" pitchFamily="18" charset="0"/>
              </a:rPr>
              <a:t>Одной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из</a:t>
            </a:r>
            <a:r>
              <a:rPr lang="en-US" dirty="0" smtClean="0">
                <a:latin typeface="Book Antiqua" pitchFamily="18" charset="0"/>
              </a:rPr>
              <a:t>  </a:t>
            </a:r>
            <a:r>
              <a:rPr lang="en-US" dirty="0" err="1" smtClean="0">
                <a:latin typeface="Book Antiqua" pitchFamily="18" charset="0"/>
              </a:rPr>
              <a:t>причин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этого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является</a:t>
            </a:r>
            <a:r>
              <a:rPr lang="en-US" dirty="0" smtClean="0">
                <a:latin typeface="Book Antiqua" pitchFamily="18" charset="0"/>
              </a:rPr>
              <a:t> и  </a:t>
            </a:r>
            <a:r>
              <a:rPr lang="en-US" dirty="0" err="1" smtClean="0">
                <a:latin typeface="Book Antiqua" pitchFamily="18" charset="0"/>
              </a:rPr>
              <a:t>то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что</a:t>
            </a:r>
            <a:r>
              <a:rPr lang="en-US" dirty="0" smtClean="0">
                <a:latin typeface="Book Antiqua" pitchFamily="18" charset="0"/>
              </a:rPr>
              <a:t>  </a:t>
            </a:r>
            <a:r>
              <a:rPr lang="en-US" dirty="0" err="1" smtClean="0">
                <a:latin typeface="Book Antiqua" pitchFamily="18" charset="0"/>
              </a:rPr>
              <a:t>сегодня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родители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все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реже</a:t>
            </a:r>
            <a:r>
              <a:rPr lang="en-US" dirty="0" smtClean="0">
                <a:latin typeface="Book Antiqua" pitchFamily="18" charset="0"/>
              </a:rPr>
              <a:t> и </a:t>
            </a:r>
            <a:r>
              <a:rPr lang="en-US" dirty="0" err="1" smtClean="0">
                <a:latin typeface="Book Antiqua" pitchFamily="18" charset="0"/>
              </a:rPr>
              <a:t>реже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поют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колыбельные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песни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своим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детям</a:t>
            </a:r>
            <a:r>
              <a:rPr lang="en-US" dirty="0" smtClean="0">
                <a:latin typeface="Book Antiqua" pitchFamily="18" charset="0"/>
              </a:rPr>
              <a:t>: </a:t>
            </a:r>
            <a:r>
              <a:rPr lang="en-US" dirty="0" err="1" smtClean="0">
                <a:latin typeface="Book Antiqua" pitchFamily="18" charset="0"/>
              </a:rPr>
              <a:t>не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знают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не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умеют</a:t>
            </a:r>
            <a:r>
              <a:rPr lang="ru-RU" dirty="0" smtClean="0">
                <a:latin typeface="Book Antiqua" pitchFamily="18" charset="0"/>
              </a:rPr>
              <a:t> и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не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имеют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желания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800" b="1" u="sng" dirty="0" smtClean="0"/>
              <a:t>Цель проекта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800" dirty="0" smtClean="0"/>
              <a:t>узнать больше о колыбельных песнях, о их воздействии на ребенка.</a:t>
            </a:r>
          </a:p>
          <a:p>
            <a:pPr>
              <a:buNone/>
            </a:pPr>
            <a:r>
              <a:rPr lang="ru-RU" b="1" dirty="0" smtClean="0"/>
              <a:t>Задачи: </a:t>
            </a:r>
          </a:p>
          <a:p>
            <a:r>
              <a:rPr lang="ru-RU" dirty="0" smtClean="0"/>
              <a:t>познакомиться с литературными источниками по данной теме;</a:t>
            </a:r>
          </a:p>
          <a:p>
            <a:r>
              <a:rPr lang="ru-RU" dirty="0" smtClean="0"/>
              <a:t>дать представление об истории возникновения колыбельной песни;</a:t>
            </a:r>
          </a:p>
          <a:p>
            <a:r>
              <a:rPr lang="ru-RU" dirty="0" smtClean="0"/>
              <a:t> рассмотреть колыбельные песни в историческом развитии и их классификации;</a:t>
            </a:r>
          </a:p>
          <a:p>
            <a:r>
              <a:rPr lang="ru-RU" dirty="0" smtClean="0"/>
              <a:t>создать книжку-малышку для детей.</a:t>
            </a:r>
          </a:p>
          <a:p>
            <a:pPr lvl="0"/>
            <a:r>
              <a:rPr lang="ru-RU" dirty="0" smtClean="0"/>
              <a:t>попробовать самой сочинить колыбельную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chemeClr val="tx2"/>
                </a:solidFill>
              </a:rPr>
              <a:t>Гипотеза проекта:</a:t>
            </a:r>
            <a:br>
              <a:rPr lang="ru-RU" sz="4800" b="1" u="sng" dirty="0" smtClean="0">
                <a:solidFill>
                  <a:schemeClr val="tx2"/>
                </a:solidFill>
              </a:rPr>
            </a:b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3286148" cy="52482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вообще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будущем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духовный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4" name="Содержимое 4" descr="0FM6Z5DG8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785926"/>
            <a:ext cx="497538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Историческая справка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Отчего же песню назвали колыбельной? </a:t>
            </a:r>
            <a:r>
              <a:rPr lang="ru-RU" sz="2800" dirty="0" smtClean="0"/>
              <a:t>Слово «колыбель» происходит от глагола </a:t>
            </a:r>
            <a:r>
              <a:rPr lang="ru-RU" sz="2800" dirty="0" err="1" smtClean="0"/>
              <a:t>колыбать</a:t>
            </a:r>
            <a:r>
              <a:rPr lang="ru-RU" sz="2800" dirty="0" smtClean="0"/>
              <a:t> (качать, </a:t>
            </a:r>
            <a:r>
              <a:rPr lang="ru-RU" sz="2800" dirty="0" err="1" smtClean="0"/>
              <a:t>зыбать</a:t>
            </a:r>
            <a:r>
              <a:rPr lang="ru-RU" sz="2800" dirty="0" smtClean="0"/>
              <a:t>, колыхать), т.е. заставлять раскачиваться взад и вперёд. Издавна было подмечено, что при определённом ритме покачивания младенец быстро успокаивался и засыпал. Эти наблюдения привели к изобретению своеобразного «инструмента» укачивания – колыбели.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latin typeface="Arial" charset="0"/>
              </a:rPr>
              <a:t>КАК  РОДИЛАСЬ  </a:t>
            </a:r>
            <a:br>
              <a:rPr lang="ru-RU" sz="4400" b="1" u="sng" dirty="0" smtClean="0">
                <a:latin typeface="Arial" charset="0"/>
              </a:rPr>
            </a:br>
            <a:r>
              <a:rPr lang="ru-RU" sz="4400" b="1" u="sng" dirty="0" smtClean="0">
                <a:latin typeface="Arial" charset="0"/>
              </a:rPr>
              <a:t>КОЛЫБЕЛЬНАЯ ПЕСНЯ?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95382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слово «</a:t>
            </a:r>
            <a:r>
              <a:rPr lang="ru-RU" i="1" dirty="0" smtClean="0">
                <a:latin typeface="Monotype Corsiva" pitchFamily="66" charset="0"/>
              </a:rPr>
              <a:t>колыбель</a:t>
            </a:r>
            <a:r>
              <a:rPr lang="ru-RU" dirty="0" smtClean="0">
                <a:latin typeface="Arial" charset="0"/>
              </a:rPr>
              <a:t>» происходит от слов «</a:t>
            </a:r>
            <a:r>
              <a:rPr lang="ru-RU" dirty="0" smtClean="0">
                <a:latin typeface="Monotype Corsiva" pitchFamily="66" charset="0"/>
              </a:rPr>
              <a:t>колебать</a:t>
            </a:r>
            <a:r>
              <a:rPr lang="ru-RU" dirty="0" smtClean="0">
                <a:latin typeface="Arial" charset="0"/>
              </a:rPr>
              <a:t>», «</a:t>
            </a:r>
            <a:r>
              <a:rPr lang="ru-RU" dirty="0" smtClean="0">
                <a:latin typeface="Monotype Corsiva" pitchFamily="66" charset="0"/>
              </a:rPr>
              <a:t>колыхать</a:t>
            </a:r>
            <a:r>
              <a:rPr lang="ru-RU" dirty="0" smtClean="0">
                <a:latin typeface="Arial" charset="0"/>
              </a:rPr>
              <a:t>», «</a:t>
            </a:r>
            <a:r>
              <a:rPr lang="ru-RU" dirty="0" smtClean="0">
                <a:latin typeface="Monotype Corsiva" pitchFamily="66" charset="0"/>
              </a:rPr>
              <a:t>качать</a:t>
            </a:r>
            <a:r>
              <a:rPr lang="ru-RU" dirty="0" smtClean="0">
                <a:latin typeface="Arial" charset="0"/>
              </a:rPr>
              <a:t>»</a:t>
            </a:r>
            <a:endParaRPr lang="ru-RU" dirty="0"/>
          </a:p>
        </p:txBody>
      </p:sp>
      <p:pic>
        <p:nvPicPr>
          <p:cNvPr id="1026" name="Picture 2" descr="kolybel-dlya-mladenca-6"/>
          <p:cNvPicPr>
            <a:picLocks noChangeAspect="1" noChangeArrowheads="1"/>
          </p:cNvPicPr>
          <p:nvPr/>
        </p:nvPicPr>
        <p:blipFill>
          <a:blip r:embed="rId2"/>
          <a:srcRect l="22166"/>
          <a:stretch>
            <a:fillRect/>
          </a:stretch>
        </p:blipFill>
        <p:spPr bwMode="auto">
          <a:xfrm>
            <a:off x="6572264" y="2428868"/>
            <a:ext cx="2357454" cy="22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$_32"/>
          <p:cNvPicPr>
            <a:picLocks noChangeAspect="1" noChangeArrowheads="1"/>
          </p:cNvPicPr>
          <p:nvPr/>
        </p:nvPicPr>
        <p:blipFill>
          <a:blip r:embed="rId3"/>
          <a:srcRect l="9283" t="7141" r="12759" b="5431"/>
          <a:stretch>
            <a:fillRect/>
          </a:stretch>
        </p:blipFill>
        <p:spPr bwMode="auto">
          <a:xfrm>
            <a:off x="6051550" y="4424362"/>
            <a:ext cx="30924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epositphotos_20048769-stock-photo-wooden-cradle"/>
          <p:cNvPicPr>
            <a:picLocks noChangeAspect="1" noChangeArrowheads="1"/>
          </p:cNvPicPr>
          <p:nvPr/>
        </p:nvPicPr>
        <p:blipFill>
          <a:blip r:embed="rId4"/>
          <a:srcRect l="13229" t="5432" b="7498"/>
          <a:stretch>
            <a:fillRect/>
          </a:stretch>
        </p:blipFill>
        <p:spPr bwMode="auto">
          <a:xfrm>
            <a:off x="999166" y="4714883"/>
            <a:ext cx="2855260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krovatka-dlya-novorozhdennogo-14"/>
          <p:cNvPicPr>
            <a:picLocks noChangeAspect="1" noChangeArrowheads="1"/>
          </p:cNvPicPr>
          <p:nvPr/>
        </p:nvPicPr>
        <p:blipFill>
          <a:blip r:embed="rId5"/>
          <a:srcRect l="13203" t="6406" r="18796" b="4805"/>
          <a:stretch>
            <a:fillRect/>
          </a:stretch>
        </p:blipFill>
        <p:spPr bwMode="auto">
          <a:xfrm>
            <a:off x="0" y="2357430"/>
            <a:ext cx="24177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\Desktop\2d0a6319448a4cbbd4a618d14f0ebe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893172"/>
            <a:ext cx="2770189" cy="346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u="sng" dirty="0" smtClean="0">
                <a:latin typeface="Arial" charset="0"/>
              </a:rPr>
              <a:t>НАЗНАЧЕНИЕ  КОЛЫБЕЛЬНОЙ ПЕСНИ-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r>
              <a:rPr lang="en-US" sz="4400" dirty="0" smtClean="0">
                <a:latin typeface="Arial" charset="0"/>
              </a:rPr>
              <a:t/>
            </a:r>
            <a:br>
              <a:rPr lang="en-US" sz="4400" dirty="0" smtClean="0">
                <a:latin typeface="Arial" charset="0"/>
              </a:rPr>
            </a:br>
            <a:r>
              <a:rPr lang="ru-RU" sz="4400" dirty="0" smtClean="0">
                <a:latin typeface="Arial" charset="0"/>
              </a:rPr>
              <a:t> </a:t>
            </a:r>
            <a:r>
              <a:rPr lang="ru-RU" sz="4400" b="1" i="1" dirty="0" smtClean="0">
                <a:latin typeface="Arial" charset="0"/>
              </a:rPr>
              <a:t>УСЫПИТЬ РЕБЁНКА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643182"/>
            <a:ext cx="3121271" cy="3913709"/>
          </a:xfrm>
          <a:prstGeom prst="rect">
            <a:avLst/>
          </a:prstGeom>
        </p:spPr>
      </p:pic>
      <p:pic>
        <p:nvPicPr>
          <p:cNvPr id="5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3500438"/>
            <a:ext cx="5440008" cy="3057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142876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Классификация колыбельных песен.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505092" cy="460535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I. Песни императивные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Пожелания ребенку: а) сна, здоровья, роста; б) послушания; в) смерти. </a:t>
            </a:r>
          </a:p>
          <a:p>
            <a:r>
              <a:rPr lang="ru-RU" dirty="0" smtClean="0"/>
              <a:t>2. </a:t>
            </a:r>
            <a:r>
              <a:rPr lang="ru-RU" i="1" dirty="0" smtClean="0"/>
              <a:t>Обращение к различным существам с просьбой</a:t>
            </a:r>
            <a:r>
              <a:rPr lang="ru-RU" dirty="0" smtClean="0"/>
              <a:t> (требованием):</a:t>
            </a:r>
          </a:p>
          <a:p>
            <a:r>
              <a:rPr lang="ru-RU" dirty="0" smtClean="0"/>
              <a:t>а) дать ребенку сон, здоровье, укачать его; б) не пугать его, не мешать его сну.</a:t>
            </a:r>
          </a:p>
          <a:p>
            <a:r>
              <a:rPr lang="ru-RU" dirty="0" smtClean="0"/>
              <a:t>II. </a:t>
            </a:r>
            <a:r>
              <a:rPr lang="ru-RU" i="1" dirty="0" smtClean="0"/>
              <a:t>Песни повествовательные</a:t>
            </a:r>
            <a:r>
              <a:rPr lang="ru-RU" dirty="0" smtClean="0"/>
              <a:t>: 1. О самом ребенке. 2. О разных людях. 3. О животных, птицах, предметах. </a:t>
            </a:r>
          </a:p>
          <a:p>
            <a:r>
              <a:rPr lang="ru-RU" dirty="0" smtClean="0"/>
              <a:t>III. В группу "Нетрадиционных колыбельных песен" включаются:</a:t>
            </a:r>
          </a:p>
          <a:p>
            <a:r>
              <a:rPr lang="ru-RU" dirty="0" smtClean="0"/>
              <a:t>1. Песни литературного происхождения; </a:t>
            </a:r>
          </a:p>
          <a:p>
            <a:r>
              <a:rPr lang="ru-RU" dirty="0" smtClean="0"/>
              <a:t>2. Песни, заимствованные из других жанров.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3929090" cy="1011222"/>
          </a:xfrm>
        </p:spPr>
        <p:txBody>
          <a:bodyPr/>
          <a:lstStyle/>
          <a:p>
            <a:r>
              <a:rPr lang="ru-RU" b="1" u="sng" dirty="0" smtClean="0"/>
              <a:t>Сон и дрема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47800"/>
            <a:ext cx="535785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Ходит сон по сеням,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дрема по терему,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Ищет Валю в пологу,</a:t>
            </a:r>
            <a:endParaRPr lang="ru-RU" dirty="0" smtClean="0"/>
          </a:p>
          <a:p>
            <a:pPr>
              <a:buNone/>
            </a:pPr>
            <a:r>
              <a:rPr lang="ru-RU" i="1" dirty="0" err="1" smtClean="0"/>
              <a:t>Нагибком</a:t>
            </a:r>
            <a:r>
              <a:rPr lang="ru-RU" i="1" dirty="0" smtClean="0"/>
              <a:t> </a:t>
            </a:r>
            <a:r>
              <a:rPr lang="ru-RU" i="1" dirty="0" err="1" smtClean="0"/>
              <a:t>качелю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Сон говорит: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«Надо Валю усыпить».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дрема говорит: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«Надо Валю </a:t>
            </a:r>
            <a:r>
              <a:rPr lang="ru-RU" i="1" dirty="0" err="1" smtClean="0"/>
              <a:t>удремить</a:t>
            </a:r>
            <a:r>
              <a:rPr lang="ru-RU" i="1" dirty="0" smtClean="0"/>
              <a:t>».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Сон да дрема,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Накатитесь на глаза!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C:\Users\User\Desktop\c2d698e9716f5dff982c757b7ed11a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8992"/>
            <a:ext cx="4395789" cy="567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318</TotalTime>
  <Words>665</Words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Актуальность </vt:lpstr>
      <vt:lpstr> Цель проекта   </vt:lpstr>
      <vt:lpstr>Гипотеза проекта: </vt:lpstr>
      <vt:lpstr>Историческая справка</vt:lpstr>
      <vt:lpstr>КАК  РОДИЛАСЬ   КОЛЫБЕЛЬНАЯ ПЕСНЯ?</vt:lpstr>
      <vt:lpstr>НАЗНАЧЕНИЕ  КОЛЫБЕЛЬНОЙ ПЕСНИ-   УСЫПИТЬ РЕБЁНКА </vt:lpstr>
      <vt:lpstr>Классификация колыбельных песен.</vt:lpstr>
      <vt:lpstr>Сон и дрема</vt:lpstr>
      <vt:lpstr>Волчок, бука, бабай…</vt:lpstr>
      <vt:lpstr>Про кота</vt:lpstr>
      <vt:lpstr>Про собачку</vt:lpstr>
      <vt:lpstr>Про птиц</vt:lpstr>
      <vt:lpstr>Колыбельные русских поэтов</vt:lpstr>
      <vt:lpstr>Колыбельные в годы ВОВ</vt:lpstr>
      <vt:lpstr>Колыбельные наших дней</vt:lpstr>
      <vt:lpstr>Выводы:</vt:lpstr>
      <vt:lpstr>Список 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28</dc:creator>
  <cp:lastModifiedBy>Кабинет 28</cp:lastModifiedBy>
  <cp:revision>43</cp:revision>
  <dcterms:created xsi:type="dcterms:W3CDTF">2018-03-05T02:05:36Z</dcterms:created>
  <dcterms:modified xsi:type="dcterms:W3CDTF">2018-04-09T10:15:55Z</dcterms:modified>
</cp:coreProperties>
</file>