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5" r:id="rId9"/>
    <p:sldId id="261" r:id="rId10"/>
    <p:sldId id="260" r:id="rId11"/>
    <p:sldId id="262" r:id="rId12"/>
    <p:sldId id="274" r:id="rId13"/>
    <p:sldId id="271" r:id="rId14"/>
    <p:sldId id="272" r:id="rId15"/>
    <p:sldId id="269" r:id="rId16"/>
    <p:sldId id="273" r:id="rId17"/>
    <p:sldId id="270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ail.ru/search?fr=ffpult&amp;gp=800000&amp;q=xnj%20nfrjt%20rjks,tkmyfz&amp;sbmt=1521458991794" TargetMode="External"/><Relationship Id="rId2" Type="http://schemas.openxmlformats.org/officeDocument/2006/relationships/hyperlink" Target="https://go.mail.ru/search?fr=ffpult&amp;gp=800000&amp;q=rjks,tkmyst%20gtcyb%20ghj%20cj,fr&amp;sbmt=15214590866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«Волшебство колыбельной песни»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949280"/>
            <a:ext cx="2520280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Тисуль 2018</a:t>
            </a:r>
            <a:endParaRPr lang="ru-RU" dirty="0"/>
          </a:p>
        </p:txBody>
      </p:sp>
      <p:pic>
        <p:nvPicPr>
          <p:cNvPr id="4" name="Рисунок 3" descr="поро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5616624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578" y="3214686"/>
            <a:ext cx="2357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</a:t>
            </a:r>
            <a:r>
              <a:rPr lang="ru-RU" b="1" dirty="0" err="1" smtClean="0"/>
              <a:t>Ефимовская</a:t>
            </a:r>
            <a:r>
              <a:rPr lang="en-US" b="1" dirty="0" smtClean="0"/>
              <a:t>.</a:t>
            </a:r>
            <a:r>
              <a:rPr lang="ru-RU" b="1" dirty="0" smtClean="0"/>
              <a:t>А</a:t>
            </a:r>
            <a:r>
              <a:rPr lang="en-US" b="1" dirty="0" smtClean="0"/>
              <a:t>.</a:t>
            </a:r>
            <a:r>
              <a:rPr lang="ru-RU" b="1" dirty="0" smtClean="0"/>
              <a:t>Ю</a:t>
            </a:r>
          </a:p>
          <a:p>
            <a:r>
              <a:rPr lang="ru-RU" b="1" dirty="0" smtClean="0"/>
              <a:t>ученица 8 «В» класса </a:t>
            </a:r>
          </a:p>
          <a:p>
            <a:r>
              <a:rPr lang="ru-RU" b="1" dirty="0" smtClean="0"/>
              <a:t>МАОУ ТСОШ №</a:t>
            </a:r>
          </a:p>
          <a:p>
            <a:r>
              <a:rPr lang="ru-RU" b="1" dirty="0" smtClean="0"/>
              <a:t>Руководитель:  Загумённая</a:t>
            </a:r>
            <a:r>
              <a:rPr lang="en-US" b="1" dirty="0" smtClean="0"/>
              <a:t>.</a:t>
            </a:r>
            <a:r>
              <a:rPr lang="ru-RU" b="1" dirty="0" smtClean="0"/>
              <a:t>Н</a:t>
            </a:r>
            <a:r>
              <a:rPr lang="en-US" b="1" dirty="0" smtClean="0"/>
              <a:t>.</a:t>
            </a:r>
            <a:r>
              <a:rPr lang="ru-RU" b="1" dirty="0" smtClean="0"/>
              <a:t>А.,</a:t>
            </a:r>
          </a:p>
          <a:p>
            <a:r>
              <a:rPr lang="ru-RU" b="1" dirty="0" smtClean="0"/>
              <a:t>учитель музыки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Колыбельные про собак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Баю, баю, баю, бай,</a:t>
            </a:r>
            <a:br>
              <a:rPr lang="ru-RU" sz="2800" dirty="0" smtClean="0"/>
            </a:br>
            <a:r>
              <a:rPr lang="ru-RU" sz="2800" dirty="0" smtClean="0"/>
              <a:t>Ты, собаченька, не лай,</a:t>
            </a:r>
            <a:br>
              <a:rPr lang="ru-RU" sz="2800" dirty="0" smtClean="0"/>
            </a:br>
            <a:r>
              <a:rPr lang="ru-RU" sz="2800" dirty="0" smtClean="0"/>
              <a:t>Мою дочку не пугай !</a:t>
            </a:r>
            <a:br>
              <a:rPr lang="ru-RU" sz="2800" dirty="0" smtClean="0"/>
            </a:br>
            <a:r>
              <a:rPr lang="ru-RU" sz="2800" dirty="0" smtClean="0"/>
              <a:t>И в дудочек не играй,</a:t>
            </a:r>
            <a:br>
              <a:rPr lang="ru-RU" sz="2800" dirty="0" smtClean="0"/>
            </a:br>
            <a:r>
              <a:rPr lang="ru-RU" sz="2800" dirty="0" smtClean="0"/>
              <a:t>До утра не разбуди !</a:t>
            </a:r>
            <a:br>
              <a:rPr lang="ru-RU" sz="2800" dirty="0" smtClean="0"/>
            </a:br>
            <a:r>
              <a:rPr lang="ru-RU" sz="2800" dirty="0" smtClean="0"/>
              <a:t>А приди к нам ночевать,</a:t>
            </a:r>
            <a:br>
              <a:rPr lang="ru-RU" sz="2800" dirty="0" smtClean="0"/>
            </a:br>
            <a:r>
              <a:rPr lang="ru-RU" sz="2800" dirty="0" smtClean="0"/>
              <a:t>В люльке Машеньку качать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к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09120"/>
            <a:ext cx="5148064" cy="2348880"/>
          </a:xfrm>
          <a:prstGeom prst="rect">
            <a:avLst/>
          </a:prstGeom>
        </p:spPr>
      </p:pic>
      <p:pic>
        <p:nvPicPr>
          <p:cNvPr id="5" name="Рисунок 4" descr="1 Polosa 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3384376" cy="2276872"/>
          </a:xfrm>
          <a:prstGeom prst="rect">
            <a:avLst/>
          </a:prstGeom>
        </p:spPr>
      </p:pic>
      <p:pic>
        <p:nvPicPr>
          <p:cNvPr id="6" name="Рисунок 5" descr="0007-011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96752"/>
            <a:ext cx="341987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6858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Серенький волчок</a:t>
            </a:r>
            <a:br>
              <a:rPr lang="ru-RU" b="1" dirty="0" smtClean="0"/>
            </a:br>
            <a:r>
              <a:rPr lang="ru-RU" sz="3600" dirty="0" err="1" smtClean="0"/>
              <a:t>Баю-баю-баю-баю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Не ложись, дитя, на краю,</a:t>
            </a:r>
            <a:br>
              <a:rPr lang="ru-RU" sz="3100" dirty="0" smtClean="0"/>
            </a:br>
            <a:r>
              <a:rPr lang="ru-RU" sz="3100" dirty="0" smtClean="0"/>
              <a:t>С краю свалишься,</a:t>
            </a:r>
            <a:br>
              <a:rPr lang="ru-RU" sz="3100" dirty="0" smtClean="0"/>
            </a:br>
            <a:r>
              <a:rPr lang="ru-RU" sz="3100" dirty="0" smtClean="0"/>
              <a:t>Мамы схватишься.</a:t>
            </a:r>
            <a:br>
              <a:rPr lang="ru-RU" sz="3100" dirty="0" smtClean="0"/>
            </a:br>
            <a:r>
              <a:rPr lang="ru-RU" sz="3100" dirty="0" smtClean="0"/>
              <a:t>Придет серенький волчок,</a:t>
            </a:r>
            <a:br>
              <a:rPr lang="ru-RU" sz="3100" dirty="0" smtClean="0"/>
            </a:br>
            <a:r>
              <a:rPr lang="ru-RU" sz="3100" dirty="0" smtClean="0"/>
              <a:t>Схватит детку за бочок,</a:t>
            </a:r>
            <a:br>
              <a:rPr lang="ru-RU" sz="3100" dirty="0" smtClean="0"/>
            </a:br>
            <a:r>
              <a:rPr lang="ru-RU" sz="3100" dirty="0" smtClean="0"/>
              <a:t>Схватит детку за бочок</a:t>
            </a:r>
            <a:br>
              <a:rPr lang="ru-RU" sz="3100" dirty="0" smtClean="0"/>
            </a:br>
            <a:r>
              <a:rPr lang="ru-RU" sz="3100" dirty="0" smtClean="0"/>
              <a:t>И потащит во лесок.</a:t>
            </a:r>
            <a:br>
              <a:rPr lang="ru-RU" sz="3100" dirty="0" smtClean="0"/>
            </a:br>
            <a:r>
              <a:rPr lang="ru-RU" sz="3100" dirty="0" smtClean="0"/>
              <a:t>И потащит во лесок</a:t>
            </a:r>
            <a:br>
              <a:rPr lang="ru-RU" sz="3100" dirty="0" smtClean="0"/>
            </a:br>
            <a:r>
              <a:rPr lang="ru-RU" sz="3100" dirty="0" smtClean="0"/>
              <a:t>За малиновый кусток.</a:t>
            </a:r>
            <a:br>
              <a:rPr lang="ru-RU" sz="3100" dirty="0" smtClean="0"/>
            </a:br>
            <a:r>
              <a:rPr lang="ru-RU" sz="3100" dirty="0" smtClean="0"/>
              <a:t>Кустик затрясется,</a:t>
            </a:r>
            <a:br>
              <a:rPr lang="ru-RU" sz="3100" dirty="0" smtClean="0"/>
            </a:br>
            <a:r>
              <a:rPr lang="ru-RU" sz="3100" dirty="0" smtClean="0"/>
              <a:t>Детка засмеется.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ап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3995936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Авторские колыбельные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Известно более 500 авторских колыбельных, стихи к которым писали выдающиеся русские поэты — Жуковский, Лермонтов, Цветаева и другие. Не перечесть замечательных колыбельных, написанных знаменитыми детскими поэтами, современными бардами и звездами эстрады. Выходит, этот жанр востребован и сегодня все так же привлекает нас.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Современные детские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47800"/>
            <a:ext cx="8790844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«Колыбельная медведицы»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14554"/>
            <a:ext cx="2304256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925" y="1988840"/>
            <a:ext cx="3521968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817" y="2132856"/>
            <a:ext cx="341410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Ани </a:t>
            </a:r>
            <a:r>
              <a:rPr lang="ru-RU" dirty="0" err="1" smtClean="0"/>
              <a:t>Лорак</a:t>
            </a:r>
            <a:r>
              <a:rPr lang="ru-RU" dirty="0" smtClean="0"/>
              <a:t>     </a:t>
            </a:r>
            <a:r>
              <a:rPr lang="ru-RU" dirty="0" smtClean="0"/>
              <a:t>                Полина </a:t>
            </a:r>
            <a:r>
              <a:rPr lang="ru-RU" dirty="0"/>
              <a:t>Гагарина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o3_3oDZN8-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1042"/>
            <a:ext cx="3456384" cy="4394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131043"/>
            <a:ext cx="4600972" cy="43940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6632"/>
            <a:ext cx="8172400" cy="6741368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ru-RU" b="1" dirty="0" smtClean="0"/>
              <a:t>Исследования ученых о влиянии колыбельных песен на человека</a:t>
            </a:r>
            <a:endParaRPr lang="ru-RU" sz="4000" dirty="0" smtClean="0"/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900" b="1" i="1" dirty="0">
                <a:latin typeface="Times New Roman"/>
                <a:ea typeface="Times New Roman"/>
                <a:cs typeface="Times New Roman"/>
              </a:rPr>
              <a:t>Хлеб насущный и колыбель стоят рядом. </a:t>
            </a:r>
            <a:br>
              <a:rPr lang="ru-RU" sz="29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2900" b="1" i="1" dirty="0">
                <a:latin typeface="Times New Roman"/>
                <a:ea typeface="Times New Roman"/>
                <a:cs typeface="Times New Roman"/>
              </a:rPr>
              <a:t>Хлеб питает тело человека, а колыбель - душу.</a:t>
            </a:r>
            <a:endParaRPr lang="ru-RU" sz="29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Первой встретить ребенка в этом мире призвана колыбельная песня - удивительный дар прошлого. Созданная в далеких веках, передаваясь из поколение в поколение, она дошла и до нашего времени…</a:t>
            </a:r>
            <a:endParaRPr lang="ru-RU" sz="29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Однако в наши дни не так часто встретишь маму, которая поёт колыбельные. Современные мамы всё чаще вместо колыбельной песни просто ставят тихую музыку, или укладывают своего ребенка под звуки телевизора, а то и вовсе ребёнок засыпает за компьютерными играми.</a:t>
            </a:r>
            <a:endParaRPr lang="ru-RU" sz="29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Самое «безобидное», к чему может привести замена колыбельных песен звуками телевизора, компьютерными играми, аудиозаписями поп- или рок-групп – это развитие у ребенка т.н. синдрома дефицита внимания (СДВ). Имеется в виду дефицит внимания к ребенку со стороны родителей.</a:t>
            </a:r>
            <a:endParaRPr lang="ru-RU" sz="29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В настоящее время, по самым скромным оценкам отечественных психологов и психиатров, данная психопатология встречается у 20-25 % российских детей. СДВ выражается в неспособности концентрировать свое внимание. Дети, страдающие СДВ, как правило, не в состоянии нормально учиться. У них неизбежно возникают проблемы в отношениях со сверстниками. Во взрослом возрасте люди с СДВ часто страдают маниакально-депрессивными расстройствами, склонны к насилию, злоупотреблению алкоголем и наркотиками.</a:t>
            </a:r>
            <a:endParaRPr lang="ru-RU" sz="2900" b="1" dirty="0">
              <a:latin typeface="Calibri"/>
              <a:ea typeface="Times New Roman"/>
              <a:cs typeface="Times New Roman"/>
            </a:endParaRP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0"/>
            <a:ext cx="8244408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Синдром дефицита внимания поддается коррекции, поэтому специалисты и считают его самым безобидным, в отличие от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СДВ </a:t>
            </a:r>
            <a:r>
              <a:rPr lang="ru-RU" sz="2000" b="1" dirty="0" err="1" smtClean="0">
                <a:latin typeface="Times New Roman"/>
                <a:ea typeface="Times New Roman"/>
                <a:cs typeface="Times New Roman"/>
              </a:rPr>
              <a:t>алекситимия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(термин происходит от греческих слов «а» – «отсутствие», «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lexis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» – «слово», «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thymos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» – «чувство») – неспособности выражать свои чувства словами. Даже первичная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алекситимия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– та самая, которая развивается у ребенка из-за отсутствия любви и ласки со стороны матери коррекции практически не поддается. Отмечена предрасположенность лиц с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алекситимией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к алкоголизму, наркомании, преступным действиям (в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т.ч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. физическому насилию). Также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алекситимия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может служить первопричиной очень многих серьезных психосоматических заболеваний (ишемическая болезнь сердца, гипертония, сахарный диабет, бронхиальная астма, язва желудка, ревматоидный артрит, кожные заболевания и др.) есть научные основания считать, что эмоциональное развитие человека и, соответственно, патология эмоциональности находится в прямой зависимости от характера отношений в системе «мать-ребенок» в раннем детстве (В.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Леутин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).</a:t>
            </a:r>
            <a:endParaRPr lang="ru-RU" sz="2000" b="1" dirty="0">
              <a:latin typeface="Calibri"/>
              <a:ea typeface="Times New Roman"/>
              <a:cs typeface="Times New Roman"/>
            </a:endParaRP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7498080" cy="908720"/>
          </a:xfrm>
        </p:spPr>
        <p:txBody>
          <a:bodyPr/>
          <a:lstStyle/>
          <a:p>
            <a:pPr algn="ctr"/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909" y="548681"/>
            <a:ext cx="8659091" cy="629546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Исследовательская работа показала, что колыбельная песня является фундаментом для обогащения и развития духовного мира ребенка. Она своего рода семейный психотерапевт, который помогает ребенку и всем членам семьи настроиться на спокойный переход ко сну, защищает от стрессов и эмоциональной неустойчивости. Однако в настоящее время популярность колыбельной к сожалению пошла на спад по ряду причин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не соблюдается режим дня;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нет времени петь детям КП;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ребёнок вырос и засыпает сам;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смотрим мультфильмы;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детям не интересны колыбельные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Я пришла к выводу, что колыбельные песни не потеряли своей значимости 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настоящее время. Практическое занятие показало повышенный интерес детей к этому жанру, желание слушать, сочинять и петь колыбельные песни.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400" b="1" smtClean="0"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считаю, что будущим мамам, необходимо познавать мир колыбельных песен, ведь колыбельная -это </a:t>
            </a: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атмосфера тепла и уюта для здорового сна малыша.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Дорогие мамы пойте, импровизируйте колыбельные своим детишкам!!!</a:t>
            </a:r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Таким образом, я считаю, что цель исследовательской работы - изучить влияние колыбельной песни на ребёнка достигнута, поставленные задачи выполнены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Список литературы: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https://go.mail.ru/search_images?fr=ffpult&amp;sbmt=1521459151612&amp;gp=800000&amp;q=</a:t>
            </a:r>
            <a:endParaRPr lang="ru-RU" dirty="0" smtClean="0"/>
          </a:p>
          <a:p>
            <a:r>
              <a:rPr lang="en-US" u="sng" dirty="0" smtClean="0">
                <a:hlinkClick r:id="rId2"/>
              </a:rPr>
              <a:t>https://go.mail.ru/search?fr=ffpult&amp;gp=800000&amp;q=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https://go.mail.ru/search?fr=ffpult&amp;gp=800000&amp;q=xnj%20nfrjt%20rjks%2Ctkmyfz&amp;sbmt=1521458991794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02048" cy="882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 проекта: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изучить влияние колыбельной песни на ребенка.</a:t>
            </a:r>
          </a:p>
          <a:p>
            <a:pPr>
              <a:buNone/>
            </a:pPr>
            <a:endParaRPr lang="ru-RU" sz="5400" dirty="0"/>
          </a:p>
        </p:txBody>
      </p:sp>
      <p:pic>
        <p:nvPicPr>
          <p:cNvPr id="4" name="Рисунок 3" descr="c4a7d22385b04c6560a08609013-1024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370" y="2277486"/>
            <a:ext cx="8154629" cy="45167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5661248"/>
          </a:xfrm>
        </p:spPr>
        <p:txBody>
          <a:bodyPr>
            <a:normAutofit/>
          </a:bodyPr>
          <a:lstStyle/>
          <a:p>
            <a:r>
              <a:rPr lang="ru-RU" b="1" dirty="0" smtClean="0"/>
              <a:t>-</a:t>
            </a:r>
            <a:r>
              <a:rPr lang="ru-RU" dirty="0" smtClean="0"/>
              <a:t>познакомиться с литературными источниками по данной тематике;</a:t>
            </a:r>
          </a:p>
          <a:p>
            <a:r>
              <a:rPr lang="ru-RU" dirty="0" smtClean="0"/>
              <a:t>- рассмотреть колыбельные песни  и их классификацию;</a:t>
            </a:r>
          </a:p>
          <a:p>
            <a:r>
              <a:rPr lang="ru-RU" dirty="0" smtClean="0"/>
              <a:t>- найти научно-обоснованные подтверждения о влиянии колыбельных песен на ребенка;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Потеря связи с культурой своего народа ведёт к безжизненности возрастающих поколений, к их </a:t>
            </a:r>
            <a:r>
              <a:rPr lang="ru-RU" dirty="0" err="1" smtClean="0"/>
              <a:t>антикультурности</a:t>
            </a:r>
            <a:r>
              <a:rPr lang="ru-RU" dirty="0" smtClean="0"/>
              <a:t> – так писал в своё время философ и педагог В. В. Розанов, мысли которого не потеряли своей актуальности в современной ситуации.</a:t>
            </a:r>
          </a:p>
          <a:p>
            <a:r>
              <a:rPr lang="ru-RU" dirty="0" smtClean="0"/>
              <a:t>Негативное влияние на становление личности ребёнка оказывает поток низкопробной продукции на телевидении, радио, на страницах газет и журналов, пропагандирующий праздный образ жизни, преступность, агрессию, культ силы.</a:t>
            </a:r>
          </a:p>
          <a:p>
            <a:r>
              <a:rPr lang="ru-RU" dirty="0" smtClean="0"/>
              <a:t>Современное поколение детей оказалось в чрезвычайно сложном периоде.</a:t>
            </a:r>
          </a:p>
          <a:p>
            <a:r>
              <a:rPr lang="ru-RU" dirty="0" smtClean="0"/>
              <a:t>Утрачена материальная, духовная полноценность бытия. Ухудшилась морально-психологическая атмосфера в семье, разрушена </a:t>
            </a:r>
            <a:r>
              <a:rPr lang="ru-RU" dirty="0" err="1" smtClean="0"/>
              <a:t>психо-эмоциональная</a:t>
            </a:r>
            <a:r>
              <a:rPr lang="ru-RU" dirty="0" smtClean="0"/>
              <a:t> устойчивость личности. Родители в поисках заработка пускают воспитание своего ребёнка на самотёк.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800" i="1" dirty="0" smtClean="0"/>
              <a:t>"Детям нужна вся гамма чувств,</a:t>
            </a:r>
            <a:endParaRPr lang="ru-RU" sz="2800" dirty="0" smtClean="0"/>
          </a:p>
          <a:p>
            <a:pPr algn="r">
              <a:buNone/>
            </a:pPr>
            <a:r>
              <a:rPr lang="ru-RU" sz="2800" i="1" dirty="0" smtClean="0"/>
              <a:t>рождающих человечность!"</a:t>
            </a:r>
            <a:endParaRPr lang="ru-RU" sz="2800" dirty="0" smtClean="0"/>
          </a:p>
          <a:p>
            <a:pPr algn="r">
              <a:buNone/>
            </a:pPr>
            <a:r>
              <a:rPr lang="ru-RU" sz="2800" i="1" dirty="0" smtClean="0"/>
              <a:t>Агния </a:t>
            </a:r>
            <a:r>
              <a:rPr lang="ru-RU" sz="2800" i="1" dirty="0" err="1" smtClean="0"/>
              <a:t>Барто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Колыбельные – самые древние песни человечества, обладающие огромной силой.</a:t>
            </a:r>
          </a:p>
          <a:p>
            <a:pPr>
              <a:buNone/>
            </a:pPr>
            <a:r>
              <a:rPr lang="ru-RU" sz="2800" dirty="0" smtClean="0"/>
              <a:t>От того какие песни пела ребенку мать, и пела ли вообще, зависит характер маленького человека, его физическое здоровье, степень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Назначение колыбельной песни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Усыпить ребёнка</a:t>
            </a:r>
            <a:endParaRPr lang="ru-RU" sz="5400" dirty="0"/>
          </a:p>
        </p:txBody>
      </p:sp>
      <p:pic>
        <p:nvPicPr>
          <p:cNvPr id="4" name="Рисунок 3" descr="kolibeln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7704856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Как родилась колыбельная песня</a:t>
            </a:r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Слово </a:t>
            </a:r>
            <a:r>
              <a:rPr lang="en-US" sz="4000" b="1" dirty="0" smtClean="0"/>
              <a:t>“</a:t>
            </a:r>
            <a:r>
              <a:rPr lang="ru-RU" sz="4000" b="1" dirty="0" smtClean="0"/>
              <a:t>колыбель</a:t>
            </a:r>
            <a:r>
              <a:rPr lang="en-US" sz="4000" b="1" dirty="0" smtClean="0"/>
              <a:t>’’ </a:t>
            </a:r>
            <a:r>
              <a:rPr lang="ru-RU" sz="4000" b="1" dirty="0" smtClean="0"/>
              <a:t>происходит от слов:</a:t>
            </a:r>
          </a:p>
          <a:p>
            <a:r>
              <a:rPr lang="en-US" sz="4000" b="1" dirty="0" smtClean="0"/>
              <a:t>“</a:t>
            </a:r>
            <a:r>
              <a:rPr lang="ru-RU" sz="4000" b="1" dirty="0" smtClean="0"/>
              <a:t>колебать</a:t>
            </a:r>
            <a:r>
              <a:rPr lang="en-US" sz="4000" b="1" dirty="0" smtClean="0"/>
              <a:t> ’’, “</a:t>
            </a:r>
            <a:r>
              <a:rPr lang="ru-RU" sz="4000" b="1" dirty="0" smtClean="0"/>
              <a:t>колыхать</a:t>
            </a:r>
            <a:r>
              <a:rPr lang="en-US" sz="4000" b="1" dirty="0" smtClean="0"/>
              <a:t> ’’</a:t>
            </a:r>
            <a:r>
              <a:rPr lang="ru-RU" sz="4000" b="1" dirty="0" smtClean="0"/>
              <a:t> </a:t>
            </a:r>
            <a:r>
              <a:rPr lang="en-US" sz="4000" b="1" dirty="0" smtClean="0"/>
              <a:t>, “</a:t>
            </a:r>
            <a:r>
              <a:rPr lang="ru-RU" sz="4000" b="1" dirty="0" smtClean="0"/>
              <a:t>качать</a:t>
            </a:r>
            <a:r>
              <a:rPr lang="en-US" sz="4000" b="1" dirty="0" smtClean="0"/>
              <a:t> ’’</a:t>
            </a:r>
            <a:endParaRPr lang="ru-RU" sz="4000" b="1" dirty="0"/>
          </a:p>
        </p:txBody>
      </p:sp>
      <p:pic>
        <p:nvPicPr>
          <p:cNvPr id="4" name="Рисунок 3" descr="243928_160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744416" cy="2924944"/>
          </a:xfrm>
          <a:prstGeom prst="rect">
            <a:avLst/>
          </a:prstGeom>
        </p:spPr>
      </p:pic>
      <p:pic>
        <p:nvPicPr>
          <p:cNvPr id="5" name="Рисунок 4" descr="парп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4176464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Какие были раньше колыбельные и какие сейчас!!!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оро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300438" cy="3215980"/>
          </a:xfrm>
        </p:spPr>
      </p:pic>
      <p:pic>
        <p:nvPicPr>
          <p:cNvPr id="5" name="Рисунок 4" descr="р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37720"/>
            <a:ext cx="3888432" cy="2520280"/>
          </a:xfrm>
          <a:prstGeom prst="rect">
            <a:avLst/>
          </a:prstGeom>
        </p:spPr>
      </p:pic>
      <p:pic>
        <p:nvPicPr>
          <p:cNvPr id="6" name="Рисунок 5" descr="6dc0e5699a0e19e0c5ccbdf1a5222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340768"/>
            <a:ext cx="5076056" cy="2304256"/>
          </a:xfrm>
          <a:prstGeom prst="rect">
            <a:avLst/>
          </a:prstGeom>
        </p:spPr>
      </p:pic>
      <p:pic>
        <p:nvPicPr>
          <p:cNvPr id="7" name="Рисунок 6" descr="243928_1600x1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645024"/>
            <a:ext cx="5292080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850904" cy="603468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Образы живых существ: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Колыбельные про котов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Уж ты, </a:t>
            </a:r>
            <a:r>
              <a:rPr lang="ru-RU" sz="3100" b="1" dirty="0" err="1" smtClean="0">
                <a:solidFill>
                  <a:schemeClr val="tx1"/>
                </a:solidFill>
              </a:rPr>
              <a:t>котинька-коток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Уж ты, </a:t>
            </a:r>
            <a:r>
              <a:rPr lang="ru-RU" sz="2700" dirty="0" err="1" smtClean="0">
                <a:solidFill>
                  <a:schemeClr val="tx1"/>
                </a:solidFill>
              </a:rPr>
              <a:t>котинька-коток</a:t>
            </a:r>
            <a:r>
              <a:rPr lang="ru-RU" sz="2700" dirty="0" smtClean="0">
                <a:solidFill>
                  <a:schemeClr val="tx1"/>
                </a:solidFill>
              </a:rPr>
              <a:t>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err="1" smtClean="0">
                <a:solidFill>
                  <a:schemeClr val="tx1"/>
                </a:solidFill>
              </a:rPr>
              <a:t>Кудреватенький</a:t>
            </a:r>
            <a:r>
              <a:rPr lang="ru-RU" sz="2700" dirty="0" smtClean="0">
                <a:solidFill>
                  <a:schemeClr val="tx1"/>
                </a:solidFill>
              </a:rPr>
              <a:t>  лобок,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Приди, </a:t>
            </a:r>
            <a:r>
              <a:rPr lang="ru-RU" sz="2700" dirty="0" err="1" smtClean="0">
                <a:solidFill>
                  <a:schemeClr val="tx1"/>
                </a:solidFill>
              </a:rPr>
              <a:t>котя</a:t>
            </a:r>
            <a:r>
              <a:rPr lang="ru-RU" sz="2700" dirty="0" smtClean="0">
                <a:solidFill>
                  <a:schemeClr val="tx1"/>
                </a:solidFill>
              </a:rPr>
              <a:t>, ночевать,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Нашу Лидочку качать.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Я тебе ли то, коту.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За работу заплачу,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Дам кувшинчик молока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Да кусочек пирога,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Белей </a:t>
            </a:r>
            <a:r>
              <a:rPr lang="ru-RU" sz="2700" dirty="0" err="1" smtClean="0">
                <a:solidFill>
                  <a:schemeClr val="tx1"/>
                </a:solidFill>
              </a:rPr>
              <a:t>тапыньки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 обе </a:t>
            </a:r>
            <a:r>
              <a:rPr lang="ru-RU" sz="2700" dirty="0" err="1" smtClean="0">
                <a:solidFill>
                  <a:schemeClr val="tx1"/>
                </a:solidFill>
              </a:rPr>
              <a:t>лапыньки</a:t>
            </a:r>
            <a:r>
              <a:rPr lang="ru-RU" sz="2700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г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928802"/>
            <a:ext cx="3995936" cy="46085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683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«Волшебство колыбельной песни»</vt:lpstr>
      <vt:lpstr>Цель проекта: </vt:lpstr>
      <vt:lpstr>Задачи </vt:lpstr>
      <vt:lpstr>Актуальность </vt:lpstr>
      <vt:lpstr>Введение </vt:lpstr>
      <vt:lpstr>Назначение колыбельной песни</vt:lpstr>
      <vt:lpstr>Как родилась колыбельная песня?</vt:lpstr>
      <vt:lpstr>Какие были раньше колыбельные и какие сейчас!!!</vt:lpstr>
      <vt:lpstr>Образы живых существ:  Колыбельные про котов  Уж ты, котинька-коток Уж ты, котинька-коток, Кудреватенький  лобок, Приди, котя, ночевать, Нашу Лидочку качать. Я тебе ли то, коту. За работу заплачу, Дам кувшинчик молока Да кусочек пирога, Белей тапыньки В обе лапыньки. </vt:lpstr>
      <vt:lpstr>Колыбельные про собак</vt:lpstr>
      <vt:lpstr>Серенький волчок Баю-баю-баю-баю Не ложись, дитя, на краю, С краю свалишься, Мамы схватишься. Придет серенький волчок, Схватит детку за бочок, Схватит детку за бочок И потащит во лесок. И потащит во лесок За малиновый кусток. Кустик затрясется, Детка засмеется. </vt:lpstr>
      <vt:lpstr>Авторские колыбельные </vt:lpstr>
      <vt:lpstr>Современные детские </vt:lpstr>
      <vt:lpstr>Взрослые </vt:lpstr>
      <vt:lpstr> </vt:lpstr>
      <vt:lpstr>Слайд 16</vt:lpstr>
      <vt:lpstr>Вывод 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,,Волшебство колыбельной песни,,</dc:title>
  <dc:creator>Админ</dc:creator>
  <cp:lastModifiedBy>Кабинет 28</cp:lastModifiedBy>
  <cp:revision>27</cp:revision>
  <dcterms:created xsi:type="dcterms:W3CDTF">2018-03-19T12:42:18Z</dcterms:created>
  <dcterms:modified xsi:type="dcterms:W3CDTF">2018-04-05T08:51:58Z</dcterms:modified>
</cp:coreProperties>
</file>