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5" r:id="rId21"/>
    <p:sldId id="276" r:id="rId22"/>
    <p:sldId id="277" r:id="rId23"/>
    <p:sldId id="278" r:id="rId24"/>
    <p:sldId id="279" r:id="rId25"/>
    <p:sldId id="286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</p:clrMru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BA68F77-FE68-458F-8D34-891507901F46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E336009-86E8-41C3-B31B-F7D173C5A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F7B9A6-7098-4DCC-AE0C-D48D0457AA0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ABC9A4E-751C-4883-86B6-E91F03252154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AE9D69B-9B7E-4B4C-A052-94636C819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6FE0A-D8C7-4944-BE5B-A4645DB3A384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0A4A6-894D-4730-AD3D-6B8CBA463A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2A78CB-0731-423B-BF8C-8B39EBE3DC99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3DF875E-820F-444C-9AC3-8F15819AF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328F9-8466-4371-81EB-67F19960CEDF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10054-BBD4-4396-B2FA-DBC4C802D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52202F9-0364-49C4-80AD-A7C1513283B8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FA188C-D56A-404D-BC9F-B47A5782B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6A556-B9D1-4C34-880A-60CB4E04629F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D60FD-E7F9-44E2-BF21-71A15BF98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864A5-C4B1-41DC-AD0B-0768E01E3E71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CABE2-E44C-4136-BA15-C1CE1E9DC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FFE4-735C-4AF4-BE6B-8D633BFD22BB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0211C-3B9F-4E45-AAF1-88BF65A24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70C23-4200-4E00-9247-437E074CA1C9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E87C6-65EB-4388-9921-7CB2CDFE1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EC7AB-6522-47AD-96E2-F4D19B25888C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4CDBA-9A74-4318-8437-E6D3AA57E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75A946-4C9C-4EB2-9C3B-A72F19A88988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4CA06F-04C7-414E-A097-C472E6AB3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9813087-BDAB-40A5-A5BC-3955126690AC}" type="datetimeFigureOut">
              <a:rPr lang="ru-RU"/>
              <a:pPr>
                <a:defRPr/>
              </a:pPr>
              <a:t>21.02.2016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4573DAD-A59D-456A-85A5-E0B977531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72" r:id="rId2"/>
    <p:sldLayoutId id="2147484180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81" r:id="rId9"/>
    <p:sldLayoutId id="2147484178" r:id="rId10"/>
    <p:sldLayoutId id="21474841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8064896" cy="208823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Муниципальное  автономное общеобразовательное  учреждение </a:t>
            </a:r>
            <a:r>
              <a:rPr lang="ru-RU" sz="1800" dirty="0" err="1" smtClean="0"/>
              <a:t>Тисульская</a:t>
            </a:r>
            <a:r>
              <a:rPr lang="ru-RU" sz="1800" dirty="0" smtClean="0"/>
              <a:t> средняя </a:t>
            </a:r>
            <a:r>
              <a:rPr lang="ru-RU" sz="1800" dirty="0" err="1" smtClean="0"/>
              <a:t>общеобразовательнаяшкола</a:t>
            </a:r>
            <a:r>
              <a:rPr lang="ru-RU" sz="1800" dirty="0" smtClean="0"/>
              <a:t> №1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 Творческий проект</a:t>
            </a:r>
            <a:r>
              <a:rPr lang="ru-RU" sz="3600" dirty="0" smtClean="0"/>
              <a:t>     </a:t>
            </a:r>
            <a:br>
              <a:rPr lang="ru-RU" sz="3600" dirty="0" smtClean="0"/>
            </a:br>
            <a:r>
              <a:rPr lang="ru-RU" sz="3600" dirty="0" smtClean="0"/>
              <a:t>«комплект Салфеток в стиле  лоскутной техники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760538"/>
          </a:xfrm>
        </p:spPr>
        <p:txBody>
          <a:bodyPr/>
          <a:lstStyle/>
          <a:p>
            <a:pPr eaLnBrk="1" hangingPunct="1"/>
            <a:r>
              <a:rPr lang="ru-RU" smtClean="0"/>
              <a:t>Выполнили: Атиева Лиана,</a:t>
            </a:r>
            <a:br>
              <a:rPr lang="ru-RU" smtClean="0"/>
            </a:br>
            <a:r>
              <a:rPr lang="ru-RU" smtClean="0"/>
              <a:t>Чернякова Кристина,</a:t>
            </a:r>
            <a:br>
              <a:rPr lang="ru-RU" smtClean="0"/>
            </a:br>
            <a:r>
              <a:rPr lang="ru-RU" smtClean="0"/>
              <a:t>Яровикова Наталья</a:t>
            </a:r>
            <a:br>
              <a:rPr lang="ru-RU" smtClean="0"/>
            </a:br>
            <a:r>
              <a:rPr lang="ru-RU" smtClean="0"/>
              <a:t>9 «А»кл.</a:t>
            </a:r>
            <a:br>
              <a:rPr lang="ru-RU" smtClean="0"/>
            </a:br>
            <a:r>
              <a:rPr lang="ru-RU" smtClean="0"/>
              <a:t>Руководитель: Елисеева Л.В.</a:t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u="dbl" dirty="0" smtClean="0">
                <a:uFill>
                  <a:solidFill>
                    <a:schemeClr val="accent5">
                      <a:lumMod val="60000"/>
                      <a:lumOff val="40000"/>
                    </a:schemeClr>
                  </a:solidFill>
                </a:uFill>
              </a:rPr>
              <a:t>Выбор материала</a:t>
            </a:r>
            <a:endParaRPr lang="ru-RU" i="1" u="dbl" dirty="0">
              <a:uFill>
                <a:solidFill>
                  <a:schemeClr val="accent5">
                    <a:lumMod val="60000"/>
                    <a:lumOff val="40000"/>
                  </a:schemeClr>
                </a:solidFill>
              </a:uFill>
            </a:endParaRPr>
          </a:p>
        </p:txBody>
      </p:sp>
      <p:sp>
        <p:nvSpPr>
          <p:cNvPr id="15363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grpSp>
        <p:nvGrpSpPr>
          <p:cNvPr id="15364" name="Group 1"/>
          <p:cNvGrpSpPr>
            <a:grpSpLocks noChangeAspect="1"/>
          </p:cNvGrpSpPr>
          <p:nvPr/>
        </p:nvGrpSpPr>
        <p:grpSpPr bwMode="auto">
          <a:xfrm>
            <a:off x="307975" y="1566863"/>
            <a:ext cx="8215313" cy="4933950"/>
            <a:chOff x="2290" y="3705"/>
            <a:chExt cx="7258" cy="3488"/>
          </a:xfrm>
        </p:grpSpPr>
        <p:sp>
          <p:nvSpPr>
            <p:cNvPr id="1536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290" y="3708"/>
              <a:ext cx="7258" cy="3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18" name="Oval 14"/>
            <p:cNvSpPr>
              <a:spLocks noChangeArrowheads="1"/>
            </p:cNvSpPr>
            <p:nvPr/>
          </p:nvSpPr>
          <p:spPr bwMode="auto">
            <a:xfrm>
              <a:off x="6793" y="3705"/>
              <a:ext cx="1801" cy="835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1400" b="1" i="1" dirty="0">
                  <a:solidFill>
                    <a:srgbClr val="339966"/>
                  </a:solidFill>
                  <a:latin typeface="Times New Roman CYR"/>
                  <a:ea typeface="Times New Roman" pitchFamily="18" charset="0"/>
                  <a:cs typeface="Arial" pitchFamily="34" charset="0"/>
                </a:rPr>
                <a:t>Нитки и иголки</a:t>
              </a:r>
              <a:endParaRPr lang="ru-RU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endPara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7" name="Oval 13"/>
            <p:cNvSpPr>
              <a:spLocks noChangeArrowheads="1"/>
            </p:cNvSpPr>
            <p:nvPr/>
          </p:nvSpPr>
          <p:spPr bwMode="auto">
            <a:xfrm>
              <a:off x="7129" y="5938"/>
              <a:ext cx="2216" cy="975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ru-RU" sz="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0" hangingPunct="0">
                <a:defRPr/>
              </a:pPr>
              <a:r>
                <a:rPr lang="ru-RU" sz="1400" b="1" i="1" dirty="0">
                  <a:solidFill>
                    <a:srgbClr val="339966"/>
                  </a:solidFill>
                  <a:latin typeface="Times New Roman" pitchFamily="18" charset="0"/>
                  <a:cs typeface="Times New Roman" pitchFamily="18" charset="0"/>
                </a:rPr>
                <a:t>Синтепон</a:t>
              </a:r>
            </a:p>
          </p:txBody>
        </p:sp>
        <p:sp>
          <p:nvSpPr>
            <p:cNvPr id="21516" name="Oval 12"/>
            <p:cNvSpPr>
              <a:spLocks noChangeArrowheads="1"/>
            </p:cNvSpPr>
            <p:nvPr/>
          </p:nvSpPr>
          <p:spPr bwMode="auto">
            <a:xfrm>
              <a:off x="4976" y="4963"/>
              <a:ext cx="1941" cy="97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Times New Roman CYR"/>
                  <a:ea typeface="Times New Roman" pitchFamily="18" charset="0"/>
                  <a:cs typeface="Arial" pitchFamily="34" charset="0"/>
                </a:rPr>
                <a:t>Выбор материала</a:t>
              </a:r>
              <a:endPara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5" name="Oval 11"/>
            <p:cNvSpPr>
              <a:spLocks noChangeArrowheads="1"/>
            </p:cNvSpPr>
            <p:nvPr/>
          </p:nvSpPr>
          <p:spPr bwMode="auto">
            <a:xfrm>
              <a:off x="2530" y="3945"/>
              <a:ext cx="2299" cy="975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r>
                <a:rPr lang="ru-RU" sz="1400" b="1" i="1" dirty="0">
                  <a:solidFill>
                    <a:srgbClr val="339966"/>
                  </a:solidFill>
                  <a:latin typeface="Times New Roman CYR"/>
                  <a:ea typeface="Times New Roman" pitchFamily="18" charset="0"/>
                  <a:cs typeface="Arial" pitchFamily="34" charset="0"/>
                </a:rPr>
                <a:t>Разноцветные лоскутки</a:t>
              </a:r>
              <a:endPara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3" name="Oval 9"/>
            <p:cNvSpPr>
              <a:spLocks noChangeArrowheads="1"/>
            </p:cNvSpPr>
            <p:nvPr/>
          </p:nvSpPr>
          <p:spPr bwMode="auto">
            <a:xfrm>
              <a:off x="3035" y="6107"/>
              <a:ext cx="1941" cy="975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pPr eaLnBrk="0" hangingPunct="0">
                <a:defRPr/>
              </a:pPr>
              <a:r>
                <a:rPr lang="ru-RU" dirty="0">
                  <a:solidFill>
                    <a:srgbClr val="339966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1400" b="1" i="1" dirty="0">
                  <a:solidFill>
                    <a:srgbClr val="339966"/>
                  </a:solidFill>
                  <a:latin typeface="Times New Roman" pitchFamily="18" charset="0"/>
                  <a:cs typeface="Times New Roman" pitchFamily="18" charset="0"/>
                </a:rPr>
                <a:t>Тканевая основа</a:t>
              </a:r>
              <a:endParaRPr lang="ru-RU" sz="1600" dirty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373" name="Line 8"/>
            <p:cNvSpPr>
              <a:spLocks noChangeShapeType="1"/>
            </p:cNvSpPr>
            <p:nvPr/>
          </p:nvSpPr>
          <p:spPr bwMode="auto">
            <a:xfrm flipV="1">
              <a:off x="6502" y="4433"/>
              <a:ext cx="626" cy="5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4" name="Line 6"/>
            <p:cNvSpPr>
              <a:spLocks noChangeShapeType="1"/>
            </p:cNvSpPr>
            <p:nvPr/>
          </p:nvSpPr>
          <p:spPr bwMode="auto">
            <a:xfrm flipH="1" flipV="1">
              <a:off x="4828" y="4614"/>
              <a:ext cx="565" cy="4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5" name="Line 4"/>
            <p:cNvSpPr>
              <a:spLocks noChangeShapeType="1"/>
            </p:cNvSpPr>
            <p:nvPr/>
          </p:nvSpPr>
          <p:spPr bwMode="auto">
            <a:xfrm>
              <a:off x="6917" y="5555"/>
              <a:ext cx="539" cy="5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6" name="Line 3"/>
            <p:cNvSpPr>
              <a:spLocks noChangeShapeType="1"/>
            </p:cNvSpPr>
            <p:nvPr/>
          </p:nvSpPr>
          <p:spPr bwMode="auto">
            <a:xfrm flipH="1">
              <a:off x="4593" y="5712"/>
              <a:ext cx="517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Обоснование выбора материала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341438"/>
            <a:ext cx="7777163" cy="521493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/>
              <a:t> Гармоничным сочетанием тканей различных цветовых и геометрических решений можно достигать неповторимых колоритов. Своим разнообразием и </a:t>
            </a:r>
            <a:r>
              <a:rPr lang="ru-RU" sz="1800" dirty="0" err="1"/>
              <a:t>многоцветием</a:t>
            </a:r>
            <a:r>
              <a:rPr lang="ru-RU" sz="1800" dirty="0"/>
              <a:t> лоскутные вещи притягивают наше внимание. Благодаря этому можно создавать интересные композиции, добиваться естественности в изображении цветов, листьев, птиц, </a:t>
            </a:r>
            <a:r>
              <a:rPr lang="ru-RU" sz="1800" dirty="0" smtClean="0"/>
              <a:t>животных, геометрических орнаментов. </a:t>
            </a:r>
            <a:r>
              <a:rPr lang="ru-RU" sz="1800" dirty="0"/>
              <a:t>Изделия из лоскутков применимы для убранства кухни, спальни, гостиной, в качестве аксессуаров, одежды.  Для работы нам понадобятся различные </a:t>
            </a:r>
            <a:r>
              <a:rPr lang="ru-RU" sz="1800" dirty="0" smtClean="0"/>
              <a:t>материалы.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dirty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dirty="0" smtClean="0"/>
              <a:t> 1.Ткань</a:t>
            </a:r>
            <a:r>
              <a:rPr lang="ru-RU" sz="1600" b="1" dirty="0"/>
              <a:t>: </a:t>
            </a:r>
            <a:r>
              <a:rPr lang="ru-RU" sz="1600" dirty="0"/>
              <a:t>Для работы нам потребуются ткани различных цветов и разных фактур. Можно использовать как новые ткани, так и вещи, вышедшие из употребления. Чтобы ткани не осыпались, мы их накрахмалили. </a:t>
            </a:r>
            <a:endParaRPr lang="ru-RU" sz="18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dirty="0"/>
              <a:t> </a:t>
            </a:r>
            <a:r>
              <a:rPr lang="ru-RU" sz="1600" b="1" dirty="0" smtClean="0"/>
              <a:t>2. Нитки и иголки :</a:t>
            </a:r>
            <a:r>
              <a:rPr lang="ru-RU" sz="1600" dirty="0" smtClean="0"/>
              <a:t> </a:t>
            </a:r>
            <a:r>
              <a:rPr lang="ru-RU" sz="1600" dirty="0"/>
              <a:t>Для  крепления деталей нам понадобится </a:t>
            </a:r>
            <a:r>
              <a:rPr lang="ru-RU" sz="1600" dirty="0" smtClean="0"/>
              <a:t>нитки. Они есть в каждом доме , и мы будем использовать нитки под цвет ткани, чтобы они не выделялись. Но если мы хотим добиться яркости и неповторимости наших салфеток, то можно использовать яркие разноцветные нитки</a:t>
            </a:r>
            <a:r>
              <a:rPr lang="ru-RU" sz="1600" dirty="0"/>
              <a:t> 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dirty="0" smtClean="0"/>
              <a:t>3. Синтепон:</a:t>
            </a:r>
            <a:r>
              <a:rPr lang="ru-RU" sz="1600" dirty="0" smtClean="0"/>
              <a:t> Для набивки салфеток, чтобы они были объемнее и мягче.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600" b="1" dirty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305222"/>
            <a:ext cx="7239000" cy="208823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 </a:t>
            </a:r>
            <a:r>
              <a:rPr lang="ru-RU" sz="3200" i="1" u="dbl" dirty="0">
                <a:uFill>
                  <a:solidFill>
                    <a:schemeClr val="accent5">
                      <a:lumMod val="60000"/>
                      <a:lumOff val="40000"/>
                    </a:schemeClr>
                  </a:solidFill>
                </a:uFill>
              </a:rPr>
              <a:t>Технологическая последовательность изготовления </a:t>
            </a:r>
            <a:r>
              <a:rPr lang="ru-RU" sz="3200" i="1" u="dbl" dirty="0" smtClean="0">
                <a:uFill>
                  <a:solidFill>
                    <a:schemeClr val="accent5">
                      <a:lumMod val="60000"/>
                      <a:lumOff val="40000"/>
                    </a:schemeClr>
                  </a:solidFill>
                </a:uFill>
              </a:rPr>
              <a:t>столового комплекта из лоскутков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4290" y="1847552"/>
          <a:ext cx="7920880" cy="505939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216465"/>
                <a:gridCol w="2486186"/>
                <a:gridCol w="2218229"/>
              </a:tblGrid>
              <a:tr h="367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r>
                        <a:rPr lang="ru-RU" sz="1100" dirty="0"/>
                        <a:t>Последовательность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r>
                        <a:rPr lang="ru-RU" sz="1100" dirty="0"/>
                        <a:t>изготовления</a:t>
                      </a:r>
                      <a:endParaRPr lang="ru-RU" sz="1100" dirty="0">
                        <a:latin typeface="Times New Roman CYR"/>
                        <a:ea typeface="Times New Roman"/>
                      </a:endParaRPr>
                    </a:p>
                  </a:txBody>
                  <a:tcPr marL="65149" marR="6514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r>
                        <a:rPr lang="ru-RU" sz="1100"/>
                        <a:t>Графическое изображение</a:t>
                      </a:r>
                      <a:endParaRPr lang="ru-RU" sz="1100">
                        <a:latin typeface="Times New Roman CYR"/>
                        <a:ea typeface="Times New Roman"/>
                      </a:endParaRPr>
                    </a:p>
                  </a:txBody>
                  <a:tcPr marL="65149" marR="6514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r>
                        <a:rPr lang="ru-RU" sz="1100"/>
                        <a:t>Материалы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r>
                        <a:rPr lang="ru-RU" sz="1100"/>
                        <a:t>Инструменты</a:t>
                      </a:r>
                      <a:endParaRPr lang="ru-RU" sz="1100">
                        <a:latin typeface="Times New Roman CYR"/>
                        <a:ea typeface="Times New Roman"/>
                      </a:endParaRPr>
                    </a:p>
                  </a:txBody>
                  <a:tcPr marL="65149" marR="65149" marT="0" marB="0"/>
                </a:tc>
              </a:tr>
              <a:tr h="5584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r>
                        <a:rPr lang="ru-RU" sz="1100" dirty="0"/>
                        <a:t>1. Эскиз </a:t>
                      </a:r>
                      <a:r>
                        <a:rPr lang="ru-RU" sz="1100" dirty="0" smtClean="0"/>
                        <a:t>салфетки</a:t>
                      </a:r>
                      <a:r>
                        <a:rPr lang="ru-RU" sz="1100" baseline="0" dirty="0" smtClean="0"/>
                        <a:t> из журнала</a:t>
                      </a:r>
                      <a:endParaRPr lang="ru-RU" sz="1100" dirty="0">
                        <a:latin typeface="Times New Roman CYR"/>
                        <a:ea typeface="Times New Roman"/>
                      </a:endParaRPr>
                    </a:p>
                  </a:txBody>
                  <a:tcPr marL="65149" marR="6514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endParaRPr lang="ru-RU" sz="1100" dirty="0"/>
                    </a:p>
                    <a:p>
                      <a:pPr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r>
                        <a:rPr lang="ru-RU" sz="1100" dirty="0"/>
                        <a:t>            </a:t>
                      </a:r>
                      <a:endParaRPr lang="ru-RU" sz="1100" dirty="0">
                        <a:latin typeface="Times New Roman CYR"/>
                        <a:ea typeface="Times New Roman"/>
                      </a:endParaRPr>
                    </a:p>
                  </a:txBody>
                  <a:tcPr marL="65149" marR="6514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r>
                        <a:rPr lang="ru-RU" sz="1100" dirty="0" smtClean="0"/>
                        <a:t>Журнал</a:t>
                      </a:r>
                      <a:endParaRPr lang="ru-RU" sz="1100" dirty="0">
                        <a:latin typeface="Times New Roman CYR"/>
                        <a:ea typeface="Times New Roman"/>
                      </a:endParaRPr>
                    </a:p>
                  </a:txBody>
                  <a:tcPr marL="65149" marR="65149" marT="0" marB="0"/>
                </a:tc>
              </a:tr>
              <a:tr h="924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r>
                        <a:rPr lang="ru-RU" sz="1100" dirty="0"/>
                        <a:t>2. Подготовка ткани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643890" algn="l"/>
                        </a:tabLst>
                      </a:pPr>
                      <a:r>
                        <a:rPr lang="ru-RU" sz="1100" dirty="0"/>
                        <a:t>	</a:t>
                      </a:r>
                      <a:endParaRPr lang="ru-RU" sz="1100" dirty="0" smtClean="0"/>
                    </a:p>
                    <a:p>
                      <a:pPr>
                        <a:spcAft>
                          <a:spcPts val="0"/>
                        </a:spcAft>
                        <a:tabLst>
                          <a:tab pos="643890" algn="l"/>
                        </a:tabLst>
                      </a:pPr>
                      <a:endParaRPr lang="ru-RU" sz="1100" dirty="0" smtClean="0">
                        <a:latin typeface="Times New Roman CYR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43890" algn="l"/>
                        </a:tabLst>
                      </a:pPr>
                      <a:endParaRPr lang="ru-RU" sz="1100" dirty="0" smtClean="0">
                        <a:latin typeface="Times New Roman CYR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43890" algn="l"/>
                        </a:tabLst>
                      </a:pPr>
                      <a:endParaRPr lang="ru-RU" sz="1100" dirty="0" smtClean="0">
                        <a:latin typeface="Times New Roman CYR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643890" algn="l"/>
                        </a:tabLst>
                      </a:pPr>
                      <a:endParaRPr lang="ru-RU" sz="1100" dirty="0">
                        <a:latin typeface="Times New Roman CYR"/>
                        <a:ea typeface="Times New Roman"/>
                      </a:endParaRPr>
                    </a:p>
                  </a:txBody>
                  <a:tcPr marL="65149" marR="6514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endParaRPr lang="ru-RU" sz="1100" dirty="0"/>
                    </a:p>
                    <a:p>
                      <a:pPr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r>
                        <a:rPr lang="ru-RU" sz="1100" dirty="0"/>
                        <a:t>    </a:t>
                      </a:r>
                      <a:endParaRPr lang="ru-RU" sz="1100" dirty="0" smtClean="0"/>
                    </a:p>
                    <a:p>
                      <a:pPr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endParaRPr lang="ru-RU" sz="1100" dirty="0" smtClean="0"/>
                    </a:p>
                    <a:p>
                      <a:pPr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endParaRPr lang="ru-RU" sz="1100" dirty="0" smtClean="0"/>
                    </a:p>
                    <a:p>
                      <a:pPr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endParaRPr lang="ru-RU" sz="1100" dirty="0" smtClean="0"/>
                    </a:p>
                    <a:p>
                      <a:pPr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r>
                        <a:rPr lang="ru-RU" sz="1100" dirty="0" smtClean="0"/>
                        <a:t>   </a:t>
                      </a:r>
                      <a:endParaRPr lang="ru-RU" sz="1100" dirty="0">
                        <a:latin typeface="Times New Roman CYR"/>
                        <a:ea typeface="Times New Roman"/>
                      </a:endParaRPr>
                    </a:p>
                  </a:txBody>
                  <a:tcPr marL="65149" marR="6514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r>
                        <a:rPr lang="ru-RU" sz="1100" dirty="0" smtClean="0"/>
                        <a:t>Синтепон, ткань, утюг</a:t>
                      </a:r>
                      <a:endParaRPr lang="ru-RU" sz="1100" dirty="0">
                        <a:latin typeface="Times New Roman CYR"/>
                        <a:ea typeface="Times New Roman"/>
                      </a:endParaRPr>
                    </a:p>
                  </a:txBody>
                  <a:tcPr marL="65149" marR="65149" marT="0" marB="0"/>
                </a:tc>
              </a:tr>
              <a:tr h="12324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r>
                        <a:rPr lang="ru-RU" sz="1100" dirty="0"/>
                        <a:t>3. Раскрой </a:t>
                      </a:r>
                      <a:r>
                        <a:rPr lang="ru-RU" sz="1100" dirty="0" smtClean="0"/>
                        <a:t>деталей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endParaRPr lang="ru-RU" sz="1100" dirty="0" smtClean="0"/>
                    </a:p>
                    <a:p>
                      <a:pPr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endParaRPr lang="ru-RU" sz="1100" dirty="0" smtClean="0"/>
                    </a:p>
                    <a:p>
                      <a:pPr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endParaRPr lang="ru-RU" sz="1100" dirty="0" smtClean="0"/>
                    </a:p>
                    <a:p>
                      <a:pPr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endParaRPr lang="ru-RU" sz="1100" dirty="0" smtClean="0"/>
                    </a:p>
                    <a:p>
                      <a:pPr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endParaRPr lang="ru-RU" sz="1100" dirty="0" smtClean="0"/>
                    </a:p>
                    <a:p>
                      <a:pPr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endParaRPr lang="ru-RU" sz="1100" dirty="0" smtClean="0"/>
                    </a:p>
                    <a:p>
                      <a:pPr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endParaRPr lang="ru-RU" sz="1100" dirty="0" smtClean="0"/>
                    </a:p>
                  </a:txBody>
                  <a:tcPr marL="65149" marR="6514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r>
                        <a:rPr lang="ru-RU" sz="1100" dirty="0"/>
                        <a:t> 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r>
                        <a:rPr lang="ru-RU" sz="1100" dirty="0"/>
                        <a:t>     </a:t>
                      </a:r>
                      <a:endParaRPr lang="ru-RU" sz="1100" dirty="0" smtClean="0"/>
                    </a:p>
                    <a:p>
                      <a:pPr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endParaRPr lang="ru-RU" sz="1100" dirty="0" smtClean="0"/>
                    </a:p>
                    <a:p>
                      <a:pPr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endParaRPr lang="ru-RU" sz="1100" dirty="0" smtClean="0"/>
                    </a:p>
                    <a:p>
                      <a:pPr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endParaRPr lang="ru-RU" sz="1100" dirty="0" smtClean="0"/>
                    </a:p>
                    <a:p>
                      <a:pPr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endParaRPr lang="ru-RU" sz="1100" dirty="0" smtClean="0"/>
                    </a:p>
                    <a:p>
                      <a:pPr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endParaRPr lang="ru-RU" sz="1100" dirty="0" smtClean="0"/>
                    </a:p>
                    <a:p>
                      <a:pPr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endParaRPr lang="ru-RU" sz="1100" dirty="0">
                        <a:latin typeface="Times New Roman CYR"/>
                        <a:ea typeface="Times New Roman"/>
                      </a:endParaRPr>
                    </a:p>
                  </a:txBody>
                  <a:tcPr marL="65149" marR="6514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r>
                        <a:rPr lang="ru-RU" sz="1100" dirty="0"/>
                        <a:t>Подготовленное полотно, ножницы, кусочек мела, выкройки из </a:t>
                      </a:r>
                      <a:r>
                        <a:rPr lang="ru-RU" sz="1100" dirty="0" smtClean="0"/>
                        <a:t>ткани</a:t>
                      </a:r>
                      <a:endParaRPr lang="ru-RU" sz="1100" dirty="0">
                        <a:latin typeface="Times New Roman CYR"/>
                        <a:ea typeface="Times New Roman"/>
                      </a:endParaRPr>
                    </a:p>
                  </a:txBody>
                  <a:tcPr marL="65149" marR="65149" marT="0" marB="0"/>
                </a:tc>
              </a:tr>
              <a:tr h="758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r>
                        <a:rPr lang="ru-RU" sz="1100"/>
                        <a:t>4.Наметывание, настрачивание деталей </a:t>
                      </a:r>
                      <a:endParaRPr lang="ru-RU" sz="1100">
                        <a:latin typeface="Times New Roman CYR"/>
                        <a:ea typeface="Times New Roman"/>
                      </a:endParaRPr>
                    </a:p>
                  </a:txBody>
                  <a:tcPr marL="65149" marR="6514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r>
                        <a:rPr lang="ru-RU" sz="1100" dirty="0"/>
                        <a:t>                      </a:t>
                      </a:r>
                      <a:endParaRPr lang="ru-RU" sz="1100" dirty="0">
                        <a:latin typeface="Times New Roman CYR"/>
                        <a:ea typeface="Times New Roman"/>
                      </a:endParaRPr>
                    </a:p>
                  </a:txBody>
                  <a:tcPr marL="65149" marR="6514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r>
                        <a:rPr lang="ru-RU" sz="1100" dirty="0"/>
                        <a:t>Швейная машина, нитки, ножницы</a:t>
                      </a:r>
                      <a:endParaRPr lang="ru-RU" sz="1100" dirty="0">
                        <a:latin typeface="Times New Roman CYR"/>
                        <a:ea typeface="Times New Roman"/>
                      </a:endParaRPr>
                    </a:p>
                  </a:txBody>
                  <a:tcPr marL="65149" marR="65149" marT="0" marB="0"/>
                </a:tc>
              </a:tr>
              <a:tr h="10285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r>
                        <a:rPr lang="ru-RU" sz="1100" dirty="0"/>
                        <a:t>5. Составление композиции из готовых </a:t>
                      </a:r>
                      <a:r>
                        <a:rPr lang="ru-RU" sz="1100" dirty="0" smtClean="0"/>
                        <a:t>деталей,</a:t>
                      </a:r>
                      <a:r>
                        <a:rPr lang="ru-RU" sz="1100" baseline="0" dirty="0" smtClean="0"/>
                        <a:t> скрепление их</a:t>
                      </a:r>
                      <a:endParaRPr lang="ru-RU" sz="1100" dirty="0">
                        <a:latin typeface="Times New Roman CYR"/>
                        <a:ea typeface="Times New Roman"/>
                      </a:endParaRPr>
                    </a:p>
                  </a:txBody>
                  <a:tcPr marL="65149" marR="6514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endParaRPr lang="ru-RU" sz="1100" dirty="0"/>
                    </a:p>
                    <a:p>
                      <a:pPr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r>
                        <a:rPr lang="ru-RU" sz="1100" dirty="0"/>
                        <a:t>  </a:t>
                      </a:r>
                      <a:endParaRPr lang="ru-RU" sz="1100" dirty="0">
                        <a:latin typeface="Times New Roman CYR"/>
                        <a:ea typeface="Times New Roman"/>
                      </a:endParaRPr>
                    </a:p>
                  </a:txBody>
                  <a:tcPr marL="65149" marR="6514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r>
                        <a:rPr lang="ru-RU" sz="1100" dirty="0"/>
                        <a:t>Готовые детали </a:t>
                      </a:r>
                      <a:r>
                        <a:rPr lang="ru-RU" sz="1100" dirty="0" smtClean="0"/>
                        <a:t>салфеток, нитки и иголка.</a:t>
                      </a:r>
                      <a:endParaRPr lang="ru-RU" sz="1100" dirty="0">
                        <a:latin typeface="Times New Roman CYR"/>
                        <a:ea typeface="Times New Roman"/>
                      </a:endParaRPr>
                    </a:p>
                  </a:txBody>
                  <a:tcPr marL="65149" marR="65149" marT="0" marB="0"/>
                </a:tc>
              </a:tr>
            </a:tbl>
          </a:graphicData>
        </a:graphic>
      </p:graphicFrame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395288" y="69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342900" algn="l"/>
                <a:tab pos="4229100" algn="l"/>
              </a:tabLst>
            </a:pPr>
            <a:endParaRPr lang="ru-RU">
              <a:cs typeface="Arial" pitchFamily="34" charset="0"/>
            </a:endParaRPr>
          </a:p>
        </p:txBody>
      </p:sp>
      <p:pic>
        <p:nvPicPr>
          <p:cNvPr id="17413" name="Рисунок 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63938" y="5753100"/>
            <a:ext cx="19431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7538" y="2781300"/>
            <a:ext cx="14208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Рисунок 5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08400" y="3860800"/>
            <a:ext cx="15208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Рисунок 6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708400" y="4868863"/>
            <a:ext cx="1392238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132138" y="2133600"/>
            <a:ext cx="12239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437" y="335915"/>
            <a:ext cx="7239001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u="dbl" dirty="0" smtClean="0">
                <a:uFill>
                  <a:solidFill>
                    <a:schemeClr val="accent5">
                      <a:lumMod val="60000"/>
                      <a:lumOff val="40000"/>
                    </a:schemeClr>
                  </a:solidFill>
                </a:uFill>
              </a:rPr>
              <a:t> Расчет материалов на изделие.</a:t>
            </a:r>
            <a:endParaRPr lang="ru-RU" sz="3200" i="1" u="dbl" dirty="0">
              <a:uFill>
                <a:solidFill>
                  <a:schemeClr val="accent5">
                    <a:lumMod val="60000"/>
                    <a:lumOff val="40000"/>
                  </a:schemeClr>
                </a:solidFill>
              </a:u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5" y="1798249"/>
          <a:ext cx="7642002" cy="369567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20439"/>
                <a:gridCol w="3143088"/>
                <a:gridCol w="896838"/>
                <a:gridCol w="1494731"/>
                <a:gridCol w="1586906"/>
              </a:tblGrid>
              <a:tr h="982679">
                <a:tc>
                  <a:txBody>
                    <a:bodyPr/>
                    <a:lstStyle/>
                    <a:p>
                      <a:pPr marL="889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4229100" algn="l"/>
                        </a:tabLst>
                      </a:pPr>
                      <a:r>
                        <a:rPr lang="ru-RU" sz="1100" dirty="0"/>
                        <a:t>№</a:t>
                      </a:r>
                      <a:endParaRPr lang="ru-RU" sz="900" dirty="0"/>
                    </a:p>
                    <a:p>
                      <a:pPr marL="889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4229100" algn="l"/>
                        </a:tabLst>
                      </a:pPr>
                      <a:r>
                        <a:rPr lang="ru-RU" sz="1100" dirty="0"/>
                        <a:t>п/п</a:t>
                      </a:r>
                      <a:endParaRPr lang="ru-RU" sz="900" dirty="0">
                        <a:latin typeface="Times New Roman CYR"/>
                        <a:ea typeface="Times New Roman"/>
                      </a:endParaRPr>
                    </a:p>
                  </a:txBody>
                  <a:tcPr marL="53834" marR="538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1100" dirty="0"/>
                        <a:t>Наименование используемых </a:t>
                      </a:r>
                      <a:endParaRPr lang="ru-RU" sz="900" dirty="0"/>
                    </a:p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1100" dirty="0"/>
                        <a:t>материалов</a:t>
                      </a:r>
                      <a:endParaRPr lang="ru-RU" sz="900" dirty="0">
                        <a:latin typeface="Times New Roman CYR"/>
                        <a:ea typeface="Times New Roman"/>
                      </a:endParaRPr>
                    </a:p>
                  </a:txBody>
                  <a:tcPr marL="53834" marR="538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1100"/>
                        <a:t>Цена, руб.</a:t>
                      </a:r>
                      <a:endParaRPr lang="ru-RU" sz="900">
                        <a:latin typeface="Times New Roman CYR"/>
                        <a:ea typeface="Times New Roman"/>
                      </a:endParaRPr>
                    </a:p>
                  </a:txBody>
                  <a:tcPr marL="53834" marR="538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1100"/>
                        <a:t>Расход материалов</a:t>
                      </a:r>
                      <a:endParaRPr lang="ru-RU" sz="900"/>
                    </a:p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1100"/>
                        <a:t>на изделие</a:t>
                      </a:r>
                      <a:endParaRPr lang="ru-RU" sz="900">
                        <a:latin typeface="Times New Roman CYR"/>
                        <a:ea typeface="Times New Roman"/>
                      </a:endParaRPr>
                    </a:p>
                  </a:txBody>
                  <a:tcPr marL="53834" marR="538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1100"/>
                        <a:t>Затраты                на</a:t>
                      </a:r>
                      <a:endParaRPr lang="ru-RU" sz="900"/>
                    </a:p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1100"/>
                        <a:t>материалы, </a:t>
                      </a:r>
                      <a:endParaRPr lang="ru-RU" sz="900"/>
                    </a:p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1100"/>
                        <a:t>руб.</a:t>
                      </a:r>
                      <a:endParaRPr lang="ru-RU" sz="900">
                        <a:latin typeface="Times New Roman CYR"/>
                        <a:ea typeface="Times New Roman"/>
                      </a:endParaRPr>
                    </a:p>
                  </a:txBody>
                  <a:tcPr marL="53834" marR="53834" marT="0" marB="0"/>
                </a:tc>
              </a:tr>
              <a:tr h="583798">
                <a:tc>
                  <a:txBody>
                    <a:bodyPr/>
                    <a:lstStyle/>
                    <a:p>
                      <a:pPr marL="889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4229100" algn="l"/>
                        </a:tabLst>
                      </a:pPr>
                      <a:r>
                        <a:rPr lang="ru-RU" sz="1100"/>
                        <a:t>1</a:t>
                      </a:r>
                      <a:endParaRPr lang="ru-RU" sz="900">
                        <a:latin typeface="Times New Roman CYR"/>
                        <a:ea typeface="Times New Roman"/>
                      </a:endParaRPr>
                    </a:p>
                  </a:txBody>
                  <a:tcPr marL="53834" marR="538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1200" dirty="0"/>
                        <a:t>Ткань </a:t>
                      </a:r>
                      <a:r>
                        <a:rPr lang="ru-RU" sz="1200" dirty="0" smtClean="0"/>
                        <a:t> цветная</a:t>
                      </a:r>
                      <a:endParaRPr lang="ru-RU" sz="1000" dirty="0">
                        <a:latin typeface="Times New Roman CYR"/>
                        <a:ea typeface="Times New Roman"/>
                      </a:endParaRPr>
                    </a:p>
                  </a:txBody>
                  <a:tcPr marL="53834" marR="538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1100"/>
                        <a:t>20 руб.</a:t>
                      </a:r>
                      <a:endParaRPr lang="ru-RU" sz="900">
                        <a:latin typeface="Times New Roman CYR"/>
                        <a:ea typeface="Times New Roman"/>
                      </a:endParaRPr>
                    </a:p>
                  </a:txBody>
                  <a:tcPr marL="53834" marR="538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1100" dirty="0"/>
                        <a:t>0,5 </a:t>
                      </a:r>
                      <a:r>
                        <a:rPr lang="ru-RU" sz="1100" dirty="0" smtClean="0"/>
                        <a:t>м</a:t>
                      </a:r>
                      <a:endParaRPr lang="ru-RU" sz="900" dirty="0">
                        <a:latin typeface="Times New Roman CYR"/>
                        <a:ea typeface="Times New Roman"/>
                      </a:endParaRPr>
                    </a:p>
                  </a:txBody>
                  <a:tcPr marL="53834" marR="538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1100" dirty="0" smtClean="0"/>
                        <a:t>10 </a:t>
                      </a:r>
                      <a:r>
                        <a:rPr lang="ru-RU" sz="1100" dirty="0"/>
                        <a:t>руб.</a:t>
                      </a:r>
                      <a:endParaRPr lang="ru-RU" sz="900" dirty="0">
                        <a:latin typeface="Times New Roman CYR"/>
                        <a:ea typeface="Times New Roman"/>
                      </a:endParaRPr>
                    </a:p>
                  </a:txBody>
                  <a:tcPr marL="53834" marR="53834" marT="0" marB="0"/>
                </a:tc>
              </a:tr>
              <a:tr h="478088">
                <a:tc>
                  <a:txBody>
                    <a:bodyPr/>
                    <a:lstStyle/>
                    <a:p>
                      <a:pPr marL="889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4229100" algn="l"/>
                        </a:tabLst>
                      </a:pPr>
                      <a:r>
                        <a:rPr lang="ru-RU" sz="1100"/>
                        <a:t>2</a:t>
                      </a:r>
                      <a:endParaRPr lang="ru-RU" sz="900">
                        <a:latin typeface="Times New Roman CYR"/>
                        <a:ea typeface="Times New Roman"/>
                      </a:endParaRPr>
                    </a:p>
                  </a:txBody>
                  <a:tcPr marL="53834" marR="538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1200" dirty="0" smtClean="0">
                          <a:latin typeface="+mn-lt"/>
                          <a:ea typeface="+mn-ea"/>
                        </a:rPr>
                        <a:t>Ткань</a:t>
                      </a:r>
                      <a:r>
                        <a:rPr lang="ru-RU" sz="1200" baseline="0" dirty="0" smtClean="0">
                          <a:latin typeface="+mn-lt"/>
                          <a:ea typeface="+mn-ea"/>
                        </a:rPr>
                        <a:t> однотонная</a:t>
                      </a:r>
                      <a:endParaRPr lang="ru-RU" sz="1000" dirty="0">
                        <a:latin typeface="Times New Roman CYR"/>
                        <a:ea typeface="Times New Roman"/>
                      </a:endParaRPr>
                    </a:p>
                  </a:txBody>
                  <a:tcPr marL="53834" marR="538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900" dirty="0" smtClean="0">
                          <a:latin typeface="Times New Roman CYR"/>
                          <a:ea typeface="Times New Roman"/>
                        </a:rPr>
                        <a:t>Остаток от предыдущего</a:t>
                      </a:r>
                      <a:r>
                        <a:rPr lang="ru-RU" sz="900" baseline="0" dirty="0" smtClean="0">
                          <a:latin typeface="Times New Roman CYR"/>
                          <a:ea typeface="Times New Roman"/>
                        </a:rPr>
                        <a:t> изделия</a:t>
                      </a:r>
                      <a:endParaRPr lang="ru-RU" sz="900" dirty="0">
                        <a:latin typeface="Times New Roman CYR"/>
                        <a:ea typeface="Times New Roman"/>
                      </a:endParaRPr>
                    </a:p>
                  </a:txBody>
                  <a:tcPr marL="53834" marR="538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1100" dirty="0" smtClean="0">
                          <a:latin typeface="+mn-lt"/>
                          <a:ea typeface="+mn-ea"/>
                        </a:rPr>
                        <a:t>0,5м</a:t>
                      </a:r>
                      <a:endParaRPr lang="ru-RU" sz="900" dirty="0">
                        <a:latin typeface="Times New Roman CYR"/>
                        <a:ea typeface="Times New Roman"/>
                      </a:endParaRPr>
                    </a:p>
                  </a:txBody>
                  <a:tcPr marL="53834" marR="538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1100" dirty="0" smtClean="0"/>
                        <a:t>15 руб</a:t>
                      </a:r>
                      <a:r>
                        <a:rPr lang="ru-RU" sz="1100" dirty="0"/>
                        <a:t>.</a:t>
                      </a:r>
                      <a:endParaRPr lang="ru-RU" sz="900" dirty="0">
                        <a:latin typeface="Times New Roman CYR"/>
                        <a:ea typeface="Times New Roman"/>
                      </a:endParaRPr>
                    </a:p>
                  </a:txBody>
                  <a:tcPr marL="53834" marR="53834" marT="0" marB="0"/>
                </a:tc>
              </a:tr>
              <a:tr h="478088">
                <a:tc>
                  <a:txBody>
                    <a:bodyPr/>
                    <a:lstStyle/>
                    <a:p>
                      <a:pPr marL="889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4229100" algn="l"/>
                        </a:tabLst>
                      </a:pPr>
                      <a:r>
                        <a:rPr lang="ru-RU" sz="1100"/>
                        <a:t>3 </a:t>
                      </a:r>
                      <a:endParaRPr lang="ru-RU" sz="900">
                        <a:latin typeface="Times New Roman CYR"/>
                        <a:ea typeface="Times New Roman"/>
                      </a:endParaRPr>
                    </a:p>
                  </a:txBody>
                  <a:tcPr marL="53834" marR="538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1200" dirty="0" smtClean="0"/>
                        <a:t>Синтепон</a:t>
                      </a:r>
                      <a:endParaRPr lang="ru-RU" sz="1100" dirty="0">
                        <a:latin typeface="Times New Roman CYR"/>
                        <a:ea typeface="Times New Roman"/>
                      </a:endParaRPr>
                    </a:p>
                  </a:txBody>
                  <a:tcPr marL="53834" marR="538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900" dirty="0" smtClean="0">
                          <a:latin typeface="Times New Roman CYR"/>
                          <a:ea typeface="Times New Roman"/>
                        </a:rPr>
                        <a:t>100руб</a:t>
                      </a:r>
                      <a:endParaRPr lang="ru-RU" sz="900" dirty="0">
                        <a:latin typeface="Times New Roman CYR"/>
                        <a:ea typeface="Times New Roman"/>
                      </a:endParaRPr>
                    </a:p>
                  </a:txBody>
                  <a:tcPr marL="53834" marR="538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900" dirty="0" smtClean="0">
                          <a:latin typeface="Times New Roman CYR"/>
                          <a:ea typeface="Times New Roman"/>
                        </a:rPr>
                        <a:t>   0,5м</a:t>
                      </a:r>
                      <a:endParaRPr lang="ru-RU" sz="900" dirty="0">
                        <a:latin typeface="Times New Roman CYR"/>
                        <a:ea typeface="Times New Roman"/>
                      </a:endParaRPr>
                    </a:p>
                  </a:txBody>
                  <a:tcPr marL="53834" marR="538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1100" baseline="0" dirty="0" smtClean="0">
                          <a:latin typeface="+mn-lt"/>
                          <a:ea typeface="+mn-ea"/>
                        </a:rPr>
                        <a:t> 50</a:t>
                      </a:r>
                      <a:endParaRPr lang="ru-RU" sz="900" dirty="0">
                        <a:latin typeface="Times New Roman CYR"/>
                        <a:ea typeface="Times New Roman"/>
                      </a:endParaRPr>
                    </a:p>
                  </a:txBody>
                  <a:tcPr marL="53834" marR="53834" marT="0" marB="0"/>
                </a:tc>
              </a:tr>
              <a:tr h="694932">
                <a:tc>
                  <a:txBody>
                    <a:bodyPr/>
                    <a:lstStyle/>
                    <a:p>
                      <a:pPr marL="889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4229100" algn="l"/>
                        </a:tabLst>
                      </a:pPr>
                      <a:r>
                        <a:rPr lang="ru-RU" sz="1100" dirty="0" smtClean="0">
                          <a:latin typeface="+mn-lt"/>
                          <a:ea typeface="+mn-ea"/>
                        </a:rPr>
                        <a:t>4</a:t>
                      </a:r>
                      <a:endParaRPr lang="ru-RU" sz="900" dirty="0">
                        <a:latin typeface="Times New Roman CYR"/>
                        <a:ea typeface="Times New Roman"/>
                      </a:endParaRPr>
                    </a:p>
                  </a:txBody>
                  <a:tcPr marL="53834" marR="538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1000" dirty="0" smtClean="0">
                          <a:latin typeface="Times New Roman CYR"/>
                          <a:ea typeface="Times New Roman"/>
                        </a:rPr>
                        <a:t>Нитки</a:t>
                      </a:r>
                      <a:endParaRPr lang="ru-RU" sz="1000" dirty="0">
                        <a:latin typeface="Times New Roman CYR"/>
                        <a:ea typeface="Times New Roman"/>
                      </a:endParaRPr>
                    </a:p>
                  </a:txBody>
                  <a:tcPr marL="53834" marR="538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10руб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3834" marR="538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900" dirty="0" smtClean="0">
                          <a:latin typeface="Times New Roman CYR"/>
                          <a:ea typeface="Times New Roman"/>
                        </a:rPr>
                        <a:t>1 катушка</a:t>
                      </a:r>
                      <a:endParaRPr lang="ru-RU" sz="900" dirty="0">
                        <a:latin typeface="Times New Roman CYR"/>
                        <a:ea typeface="Times New Roman"/>
                      </a:endParaRPr>
                    </a:p>
                  </a:txBody>
                  <a:tcPr marL="53834" marR="538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</a:rPr>
                        <a:t>10руб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3834" marR="53834" marT="0" marB="0"/>
                </a:tc>
              </a:tr>
              <a:tr h="478088">
                <a:tc>
                  <a:txBody>
                    <a:bodyPr/>
                    <a:lstStyle/>
                    <a:p>
                      <a:pPr marL="8890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42900" algn="l"/>
                          <a:tab pos="4229100" algn="l"/>
                        </a:tabLs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3834" marR="538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3834" marR="538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3834" marR="538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1100"/>
                        <a:t>Итого:</a:t>
                      </a:r>
                      <a:endParaRPr lang="ru-RU" sz="900">
                        <a:latin typeface="Times New Roman CYR"/>
                        <a:ea typeface="Times New Roman"/>
                      </a:endParaRPr>
                    </a:p>
                  </a:txBody>
                  <a:tcPr marL="53834" marR="5383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ru-RU" sz="1100" dirty="0"/>
                        <a:t>    </a:t>
                      </a:r>
                      <a:r>
                        <a:rPr lang="ru-RU" sz="1100" dirty="0" smtClean="0"/>
                        <a:t>85 </a:t>
                      </a:r>
                      <a:r>
                        <a:rPr lang="ru-RU" sz="1100" dirty="0" err="1"/>
                        <a:t>руб</a:t>
                      </a:r>
                      <a:endParaRPr lang="ru-RU" sz="900" dirty="0">
                        <a:latin typeface="Times New Roman CYR"/>
                        <a:ea typeface="Times New Roman"/>
                      </a:endParaRPr>
                    </a:p>
                  </a:txBody>
                  <a:tcPr marL="53834" marR="53834" marT="0" marB="0"/>
                </a:tc>
              </a:tr>
            </a:tbl>
          </a:graphicData>
        </a:graphic>
      </p:graphicFrame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i="1" u="dbl" dirty="0" smtClean="0">
                <a:uFill>
                  <a:solidFill>
                    <a:schemeClr val="accent5">
                      <a:lumMod val="60000"/>
                      <a:lumOff val="40000"/>
                    </a:schemeClr>
                  </a:solidFill>
                </a:uFill>
              </a:rPr>
              <a:t>Экономическое обоснование проекта</a:t>
            </a:r>
            <a:endParaRPr lang="ru-RU" sz="3600" i="1" u="dbl" dirty="0">
              <a:uFill>
                <a:solidFill>
                  <a:schemeClr val="accent5">
                    <a:lumMod val="60000"/>
                    <a:lumOff val="40000"/>
                  </a:schemeClr>
                </a:solidFill>
              </a:u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 </a:t>
            </a:r>
            <a:r>
              <a:rPr lang="ru-RU" sz="2400" dirty="0" smtClean="0"/>
              <a:t>Чтобы убедиться в экономической целесообразности изготовления салфеток для украшения интерьера, мы произвели расчет затрат, которые потребуются для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изготовления изделия.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Оценивая стоимость созданных салфеток, мы пришли к выводу, что оригинальную салфетку невозможно купить в магазине за такую сумму денег – 85 рублей. Учитывая, что множество материалов мы не покупали, а уже имелись у нас в наличии, стоимость работы вышла еще дешевле:  13 руб. Мы уверены, что такие салфетки смогут украсить любой интерьер и пригодятся на кухне, а материальные затраты на их изготовление незначительные.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 </a:t>
            </a:r>
            <a:endParaRPr lang="ru-RU" sz="2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1800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139136" cy="146304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/>
              <a:t> </a:t>
            </a:r>
            <a:br>
              <a:rPr lang="ru-RU" sz="4000" i="1" dirty="0" smtClean="0"/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u="dbl" dirty="0" smtClean="0">
                <a:uFill>
                  <a:solidFill>
                    <a:schemeClr val="accent5">
                      <a:lumMod val="60000"/>
                      <a:lumOff val="40000"/>
                    </a:schemeClr>
                  </a:solidFill>
                </a:uFill>
              </a:rPr>
              <a:t>Экологическое обоснование проекта</a:t>
            </a:r>
            <a:r>
              <a:rPr lang="ru-RU" sz="3200" i="1" u="dbl" dirty="0" smtClean="0">
                <a:uFill>
                  <a:solidFill>
                    <a:schemeClr val="accent5">
                      <a:lumMod val="60000"/>
                      <a:lumOff val="40000"/>
                    </a:schemeClr>
                  </a:solidFill>
                </a:uFill>
              </a:rPr>
              <a:t/>
            </a:r>
            <a:br>
              <a:rPr lang="ru-RU" sz="3200" i="1" u="dbl" dirty="0" smtClean="0">
                <a:uFill>
                  <a:solidFill>
                    <a:schemeClr val="accent5">
                      <a:lumMod val="60000"/>
                      <a:lumOff val="40000"/>
                    </a:schemeClr>
                  </a:solidFill>
                </a:uFill>
              </a:rPr>
            </a:br>
            <a:endParaRPr lang="ru-RU" sz="3200" i="1" u="dbl" dirty="0">
              <a:uFill>
                <a:solidFill>
                  <a:schemeClr val="accent5">
                    <a:lumMod val="60000"/>
                    <a:lumOff val="40000"/>
                  </a:schemeClr>
                </a:solidFill>
              </a:uFill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179388" y="1916113"/>
            <a:ext cx="8066087" cy="52292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800" smtClean="0"/>
              <a:t>    </a:t>
            </a:r>
            <a:r>
              <a:rPr lang="ru-RU" sz="2000" smtClean="0"/>
              <a:t>Наша работа не требовала использования большого количества ресурсов: энергозатрат, сложных инструментов, дорогостоящих материалов, энергоёмкого оборудования. При создании нашего проекта мы пользовались только ножницами, утюгом, швейной машинкой, и  считаем, что никакого ущерба окружающей среде не было нанесено.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000" smtClean="0"/>
              <a:t>     Изделия из лоскутков позволяют добиться безотходного производства, так как для работы могут понадобиться даже самые маленькие лоскутки. Тем самым мы приносим пользу окружающей среде, не загрязняя ее.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/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i="1" dirty="0" smtClean="0"/>
              <a:t> </a:t>
            </a:r>
            <a:r>
              <a:rPr lang="ru-RU" sz="4000" i="1" u="dbl" dirty="0" smtClean="0">
                <a:uFill>
                  <a:solidFill>
                    <a:schemeClr val="accent5">
                      <a:lumMod val="60000"/>
                      <a:lumOff val="40000"/>
                    </a:schemeClr>
                  </a:solidFill>
                </a:uFill>
              </a:rPr>
              <a:t>Самооценка изделия</a:t>
            </a:r>
            <a:r>
              <a:rPr lang="ru-RU" sz="4000" u="dbl" dirty="0" smtClean="0">
                <a:uFill>
                  <a:solidFill>
                    <a:schemeClr val="accent5">
                      <a:lumMod val="60000"/>
                      <a:lumOff val="40000"/>
                    </a:schemeClr>
                  </a:solidFill>
                </a:uFill>
              </a:rPr>
              <a:t/>
            </a:r>
            <a:br>
              <a:rPr lang="ru-RU" sz="4000" u="dbl" dirty="0" smtClean="0">
                <a:uFill>
                  <a:solidFill>
                    <a:schemeClr val="accent5">
                      <a:lumMod val="60000"/>
                      <a:lumOff val="40000"/>
                    </a:schemeClr>
                  </a:solidFill>
                </a:uFill>
              </a:rPr>
            </a:br>
            <a:endParaRPr lang="ru-RU" sz="4000" u="dbl" dirty="0">
              <a:uFill>
                <a:solidFill>
                  <a:schemeClr val="accent5">
                    <a:lumMod val="60000"/>
                    <a:lumOff val="40000"/>
                  </a:schemeClr>
                </a:solidFill>
              </a:u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5781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1900" dirty="0" smtClean="0"/>
              <a:t> Чтобы  украсить интерьер дома не нужно покупать слишком дорогие вещи, можно просто создать их своими руками. Ведь это развивает художественный вкус; совершенствует умение; воспитывает терпение; приучает к аккуратности, обогащает внутреннюю жизнь и приносит истинное удовольствие при выполнении работы. Недаром ручная работа ценится, как источник эмоциональной духовности.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1900" dirty="0" smtClean="0"/>
              <a:t>  Мы создали проект для украшения интерьера. Наши салфетки из лоскутков получились – красивые  и оригинальные. Они не только  украсят интерьер, но и подарят хорошее настроение своим разнообразием и </a:t>
            </a:r>
            <a:r>
              <a:rPr lang="ru-RU" sz="1900" dirty="0" err="1" smtClean="0"/>
              <a:t>многоцветием</a:t>
            </a:r>
            <a:r>
              <a:rPr lang="ru-RU" sz="1900" dirty="0" smtClean="0"/>
              <a:t>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1900" dirty="0" smtClean="0"/>
              <a:t>  Мы довольны  своей работой, но, конечно не обошлось и без трудностей. Самым сложным в ходе работы было подобрать лоскуты по цвету, чтобы они гармонично сочетались. Преодолев трудности, выполнив проект мы почувствовали, что результат нашей работы стал для нас еще дороже.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1900" dirty="0" smtClean="0"/>
              <a:t>  В процессе работы нас  посетило множество идей, одна из них - сделать коллекцию салфеток. В будущем мы собираемся ее осуществить.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1900" dirty="0" smtClean="0"/>
              <a:t>    Незаслуженно забытые изделия ручного труда в нашей стране вновь обретают свою ценность и превосходство над серийными промышленными образцами.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1900" dirty="0" smtClean="0"/>
              <a:t> 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1900" dirty="0" smtClean="0"/>
              <a:t> 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ru-RU" sz="1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250" y="234315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i="1" dirty="0" smtClean="0"/>
              <a:t> </a:t>
            </a:r>
            <a:r>
              <a:rPr lang="ru-RU" sz="4000" i="1" u="dbl" dirty="0" smtClean="0">
                <a:uFill>
                  <a:solidFill>
                    <a:schemeClr val="accent5">
                      <a:lumMod val="60000"/>
                      <a:lumOff val="40000"/>
                    </a:schemeClr>
                  </a:solidFill>
                </a:uFill>
              </a:rPr>
              <a:t>Дизайн-анализ готового изделия</a:t>
            </a:r>
            <a:endParaRPr lang="ru-RU" sz="4000" i="1" u="dbl" dirty="0">
              <a:uFill>
                <a:solidFill>
                  <a:schemeClr val="accent5">
                    <a:lumMod val="60000"/>
                    <a:lumOff val="40000"/>
                  </a:schemeClr>
                </a:solidFill>
              </a:u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3238"/>
            <a:ext cx="8316913" cy="50847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1800" dirty="0" smtClean="0"/>
              <a:t> Целью любой деятельности человека является достижение желаемого результата. Чтобы объективно оценить полученное</a:t>
            </a:r>
            <a:r>
              <a:rPr lang="ru-RU" sz="1800" b="1" dirty="0" smtClean="0"/>
              <a:t> </a:t>
            </a:r>
            <a:r>
              <a:rPr lang="ru-RU" sz="1800" dirty="0" smtClean="0"/>
              <a:t>изделие и сравнить его с желаемым результатом, необходимо опираться на какие-либо законы. 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ru-RU" sz="1800" dirty="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1800" dirty="0" smtClean="0"/>
              <a:t>   Создавая салфетки, нужно опираться на законы художественного конструирования: единство формы и содержания, главные и второстепенные части композиции, пропорции, симметрию, контраст, цветовое оформление.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1800" dirty="0" smtClean="0"/>
              <a:t> ● Важнейший закон художественного конструирования - это единство формы и содержания. 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ru-RU" sz="1800" dirty="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1800" dirty="0" smtClean="0"/>
              <a:t>● Контраст - это наиболее главное средство в композиции изделия. В нашем комплекте выигрышно выглядит контраст зеленого с коричневым, а также гармоничное сочетание геометрических орнаментов.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endParaRPr lang="ru-RU" sz="1800" dirty="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1800" dirty="0" smtClean="0"/>
              <a:t>● Цветовая гамма очень важна при создании изделия. Поэтому мы старались составить различные орнаменты из этих шаблонов.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1800" b="1" dirty="0" smtClean="0"/>
              <a:t> </a:t>
            </a:r>
            <a:endParaRPr lang="ru-RU" sz="1800" dirty="0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1800" b="1" dirty="0" smtClean="0"/>
              <a:t> </a:t>
            </a:r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2650" y="-573723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Реклама</a:t>
            </a:r>
            <a:endParaRPr lang="ru-RU" dirty="0"/>
          </a:p>
        </p:txBody>
      </p:sp>
      <p:pic>
        <p:nvPicPr>
          <p:cNvPr id="23555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076450"/>
            <a:ext cx="69119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763713" y="476250"/>
            <a:ext cx="4572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Если вы любите рукодельничать, то такие изделия из лоскутов вам просто необходимы. Они прекрасно впишутся в интерьер и будут надёжным помощником на кухне.</a:t>
            </a:r>
          </a:p>
          <a:p>
            <a:r>
              <a:rPr lang="ru-RU" b="1"/>
              <a:t>         Успехов в творчестве.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>Литература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Дорожкина Т.Н.  Техника рукоделия 1-2 том</a:t>
            </a:r>
          </a:p>
          <a:p>
            <a:pPr eaLnBrk="1" hangingPunct="1"/>
            <a:r>
              <a:rPr lang="ru-RU" smtClean="0"/>
              <a:t> Починова Н.В., Дехтяренко В.Н. </a:t>
            </a:r>
          </a:p>
          <a:p>
            <a:pPr eaLnBrk="1" hangingPunct="1"/>
            <a:r>
              <a:rPr lang="ru-RU" smtClean="0"/>
              <a:t>Журналы мод</a:t>
            </a:r>
          </a:p>
          <a:p>
            <a:pPr eaLnBrk="1" hangingPunct="1"/>
            <a:r>
              <a:rPr lang="ru-RU" smtClean="0"/>
              <a:t>Симоненко В.Д. Технология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 </a:t>
            </a:r>
            <a:r>
              <a:rPr lang="en-US" b="1" smtClean="0"/>
              <a:t>http://tehnologia.59442s003.edusite.ru/</a:t>
            </a: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Содержание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/>
              <a:t> </a:t>
            </a: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/>
              <a:t>Обоснование проекта (проблемы и </a:t>
            </a:r>
            <a:r>
              <a:rPr lang="ru-RU" dirty="0" smtClean="0"/>
              <a:t>цели)</a:t>
            </a: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/>
              <a:t>Анализ идей и обоснование выбора       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/>
              <a:t>Из истории                                                 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/>
              <a:t>Выбор материала                                      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/>
              <a:t>Технологическая последовательность изготовления </a:t>
            </a:r>
            <a:r>
              <a:rPr lang="ru-RU" dirty="0" smtClean="0"/>
              <a:t>салфеток</a:t>
            </a: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/>
              <a:t>Экономическое обоснование проекта     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/>
              <a:t>Экологическое обоснование проекта     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/>
              <a:t>Самооценка изделия              </a:t>
            </a:r>
            <a:r>
              <a:rPr lang="ru-RU" dirty="0" smtClean="0"/>
              <a:t>                 </a:t>
            </a: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/>
              <a:t>Дизайн-анализ готового изделия           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/>
              <a:t>Реклама                                                    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/>
              <a:t>Литература                                               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/>
              <a:t> Приложения №1- </a:t>
            </a:r>
            <a:r>
              <a:rPr lang="ru-RU" dirty="0" smtClean="0"/>
              <a:t>№4                            </a:t>
            </a: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Приложение № 1 </a:t>
            </a:r>
            <a:br>
              <a:rPr lang="ru-RU" sz="3200" dirty="0" smtClean="0"/>
            </a:br>
            <a:r>
              <a:rPr lang="ru-RU" sz="3200" dirty="0" smtClean="0"/>
              <a:t>Готовое изделие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188" y="1196975"/>
            <a:ext cx="6840537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3400" cap="none" smtClean="0">
                <a:ln>
                  <a:noFill/>
                </a:ln>
                <a:solidFill>
                  <a:schemeClr val="tx1"/>
                </a:solidFill>
              </a:rPr>
              <a:t>Детали выкроек элементов салфеток</a:t>
            </a:r>
          </a:p>
        </p:txBody>
      </p:sp>
      <p:pic>
        <p:nvPicPr>
          <p:cNvPr id="26627" name="Рисунок 5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773238"/>
            <a:ext cx="4232275" cy="3384550"/>
          </a:xfrm>
          <a:noFill/>
        </p:spPr>
      </p:pic>
      <p:pic>
        <p:nvPicPr>
          <p:cNvPr id="26628" name="Рисунок 6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211638" y="3068638"/>
            <a:ext cx="4537075" cy="33988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Приложение №2</a:t>
            </a:r>
            <a:br>
              <a:rPr lang="ru-RU" sz="3200" dirty="0" smtClean="0"/>
            </a:br>
            <a:r>
              <a:rPr lang="ru-RU" sz="3200" dirty="0" smtClean="0"/>
              <a:t> 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13"/>
          </a:xfrm>
        </p:spPr>
        <p:txBody>
          <a:bodyPr>
            <a:normAutofit fontScale="625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Правила безопасной работы</a:t>
            </a:r>
            <a:endParaRPr lang="ru-RU" dirty="0" smtClean="0"/>
          </a:p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Правила техники безопасности при выполнении ручных работ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 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Опасности в работе: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Травма руки ножницами,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Травма глаз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Что нужно сделать до начала работы: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Положить инструменты и приспособления в отведенное для них место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Что нужно делать во время работы: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Быть внимательным к работе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Класть ножницы с сомкнутыми лезвиями, направленными от себя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Передавать ножницы только с сомкнутыми лезвиями и кольцами вперед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Передавать нож ручкой вперед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Что нужно сделать по окончании работы: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Убрать рабочее место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 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925" y="1453515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>Правила техники безопасности при выполнении влажно-тепловых работ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13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1. Опасности в работе: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Возгорание шнура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Ожоги: паром, о подошву утюга и от возгорания шнура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Поражение электрическим током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</a:t>
            </a:r>
            <a:r>
              <a:rPr lang="ru-RU" b="1" dirty="0" smtClean="0"/>
              <a:t>2.</a:t>
            </a:r>
            <a:r>
              <a:rPr lang="ru-RU" dirty="0" smtClean="0"/>
              <a:t> </a:t>
            </a:r>
            <a:r>
              <a:rPr lang="ru-RU" b="1" dirty="0" smtClean="0"/>
              <a:t>Что нужно сделать до начала работы: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Проверить целостность шнура и чистоту подошвы утюга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Проверить наличие резинового коврика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  3.Что нужно делать во время работы: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Выполнять влажно-тепловую обработку, стоя на резиновом коврике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Включать и выключать утюг сухими руками, берясь за корпус вилки, а не за шнур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Ставит утюг на специальную подставку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Следить за тем, чтобы шнур не касался подошвы утюга и утюг не перегревался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Использовать для увлажнения ткани пульверизатор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/>
              <a:t>Что нужно сделать по окончании работы: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Выключить утюг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Поставить его на специальную подставку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462" y="855176"/>
            <a:ext cx="7239000" cy="1011709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>Правила техники безопасности при выполнении машинных работ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1438"/>
            <a:ext cx="8229600" cy="5214937"/>
          </a:xfrm>
        </p:spPr>
        <p:txBody>
          <a:bodyPr>
            <a:normAutofit fontScale="3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500" b="1" dirty="0" smtClean="0"/>
              <a:t>Опасности в работе:</a:t>
            </a:r>
            <a:endParaRPr lang="ru-RU" sz="45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500" dirty="0" smtClean="0"/>
              <a:t>Повреждение пальцев иглой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500" dirty="0" smtClean="0"/>
              <a:t>Попадание волос или концов одежды во вращающиеся части швейной машины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500" dirty="0" smtClean="0"/>
              <a:t>Поражение электрическим током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500" b="1" dirty="0" smtClean="0"/>
              <a:t>Что нужно сделать до начала работы:</a:t>
            </a:r>
            <a:endParaRPr lang="ru-RU" sz="45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500" dirty="0" smtClean="0"/>
              <a:t>Застегнуть манжеты рукавов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500" dirty="0" smtClean="0"/>
              <a:t>Проверить исправность машины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500" dirty="0" smtClean="0"/>
              <a:t>Проверить перед соединением деталей, не остались ли в них ручная игла или булавка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500" b="1" dirty="0" smtClean="0"/>
              <a:t>Что нужно делать во время работы:</a:t>
            </a:r>
            <a:endParaRPr lang="ru-RU" sz="45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500" dirty="0" smtClean="0"/>
              <a:t>Установку шпульного колпачка, заправку верхней нити производить при выключенной машине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500" dirty="0" smtClean="0"/>
              <a:t>Не класть ножницы и другие инструменты около вращающихся частей машины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500" dirty="0" smtClean="0"/>
              <a:t>Не передавать ножницы, изделие или детали при включенной машине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500" b="1" dirty="0" smtClean="0"/>
              <a:t>Что нужно сделать по окончании работы:</a:t>
            </a:r>
            <a:endParaRPr lang="ru-RU" sz="45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500" dirty="0" smtClean="0"/>
              <a:t>Выключить машину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500" dirty="0" smtClean="0"/>
              <a:t>Убрать рабочее место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 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7242048" cy="114300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Звёздочка обдумывания</a:t>
            </a:r>
            <a:endParaRPr lang="ru-RU" sz="4000" dirty="0"/>
          </a:p>
        </p:txBody>
      </p:sp>
      <p:sp>
        <p:nvSpPr>
          <p:cNvPr id="8195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grpSp>
        <p:nvGrpSpPr>
          <p:cNvPr id="8196" name="Group 1"/>
          <p:cNvGrpSpPr>
            <a:grpSpLocks noChangeAspect="1"/>
          </p:cNvGrpSpPr>
          <p:nvPr/>
        </p:nvGrpSpPr>
        <p:grpSpPr bwMode="auto">
          <a:xfrm>
            <a:off x="323850" y="1484313"/>
            <a:ext cx="8310563" cy="4873625"/>
            <a:chOff x="2355" y="1752"/>
            <a:chExt cx="7220" cy="7983"/>
          </a:xfrm>
        </p:grpSpPr>
        <p:sp>
          <p:nvSpPr>
            <p:cNvPr id="8197" name="AutoShape 26"/>
            <p:cNvSpPr>
              <a:spLocks noChangeAspect="1" noChangeArrowheads="1" noTextEdit="1"/>
            </p:cNvSpPr>
            <p:nvPr/>
          </p:nvSpPr>
          <p:spPr bwMode="auto">
            <a:xfrm>
              <a:off x="2355" y="2011"/>
              <a:ext cx="7200" cy="7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3" name="AutoShape 25"/>
            <p:cNvSpPr>
              <a:spLocks noChangeArrowheads="1"/>
            </p:cNvSpPr>
            <p:nvPr/>
          </p:nvSpPr>
          <p:spPr bwMode="auto">
            <a:xfrm>
              <a:off x="2843" y="6846"/>
              <a:ext cx="2057" cy="1066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1400" dirty="0">
                  <a:solidFill>
                    <a:srgbClr val="FFFF00"/>
                  </a:solidFill>
                  <a:latin typeface="Times New Roman CYR"/>
                  <a:ea typeface="Times New Roman" pitchFamily="18" charset="0"/>
                  <a:cs typeface="Arial" pitchFamily="34" charset="0"/>
                </a:rPr>
                <a:t>Экономические затраты</a:t>
              </a:r>
              <a:endParaRPr lang="ru-RU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0" hangingPunct="0">
                <a:defRPr/>
              </a:pPr>
              <a:r>
                <a:rPr lang="ru-RU" sz="1400" i="1" dirty="0">
                  <a:solidFill>
                    <a:srgbClr val="FFFF00"/>
                  </a:solidFill>
                  <a:latin typeface="Times New Roman CYR"/>
                  <a:ea typeface="Times New Roman" pitchFamily="18" charset="0"/>
                  <a:cs typeface="Arial" pitchFamily="34" charset="0"/>
                </a:rPr>
                <a:t>минимальные</a:t>
              </a:r>
              <a:endPara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2" name="AutoShape 24"/>
            <p:cNvSpPr>
              <a:spLocks noChangeArrowheads="1"/>
            </p:cNvSpPr>
            <p:nvPr/>
          </p:nvSpPr>
          <p:spPr bwMode="auto">
            <a:xfrm>
              <a:off x="2355" y="5153"/>
              <a:ext cx="2059" cy="1309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1400" dirty="0">
                  <a:solidFill>
                    <a:srgbClr val="FFFF00"/>
                  </a:solidFill>
                  <a:latin typeface="Times New Roman CYR"/>
                  <a:ea typeface="Times New Roman" pitchFamily="18" charset="0"/>
                  <a:cs typeface="Arial" pitchFamily="34" charset="0"/>
                </a:rPr>
                <a:t>Эргономичность</a:t>
              </a:r>
              <a:endParaRPr lang="ru-RU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0" hangingPunct="0">
                <a:defRPr/>
              </a:pPr>
              <a:r>
                <a:rPr lang="ru-RU" sz="1400" dirty="0">
                  <a:solidFill>
                    <a:srgbClr val="FFFF00"/>
                  </a:solidFill>
                  <a:latin typeface="Times New Roman CYR"/>
                  <a:ea typeface="Times New Roman" pitchFamily="18" charset="0"/>
                  <a:cs typeface="Arial" pitchFamily="34" charset="0"/>
                </a:rPr>
                <a:t>минимум затрат энергии и усилий</a:t>
              </a:r>
              <a:endPara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1" name="AutoShape 23"/>
            <p:cNvSpPr>
              <a:spLocks noChangeArrowheads="1"/>
            </p:cNvSpPr>
            <p:nvPr/>
          </p:nvSpPr>
          <p:spPr bwMode="auto">
            <a:xfrm>
              <a:off x="2355" y="3552"/>
              <a:ext cx="2057" cy="917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1400" dirty="0">
                  <a:solidFill>
                    <a:srgbClr val="FFFF00"/>
                  </a:solidFill>
                  <a:latin typeface="Times New Roman CYR"/>
                  <a:ea typeface="Times New Roman" pitchFamily="18" charset="0"/>
                  <a:cs typeface="Arial" pitchFamily="34" charset="0"/>
                </a:rPr>
                <a:t>Эстетика</a:t>
              </a:r>
              <a:endParaRPr lang="ru-RU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0" hangingPunct="0">
                <a:defRPr/>
              </a:pPr>
              <a:r>
                <a:rPr lang="ru-RU" sz="1400" dirty="0">
                  <a:solidFill>
                    <a:srgbClr val="FFFF00"/>
                  </a:solidFill>
                  <a:latin typeface="Times New Roman CYR"/>
                  <a:ea typeface="Times New Roman" pitchFamily="18" charset="0"/>
                  <a:cs typeface="Arial" pitchFamily="34" charset="0"/>
                </a:rPr>
                <a:t>гармония формы и цвета</a:t>
              </a:r>
              <a:endPara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0" name="AutoShape 22"/>
            <p:cNvSpPr>
              <a:spLocks noChangeArrowheads="1"/>
            </p:cNvSpPr>
            <p:nvPr/>
          </p:nvSpPr>
          <p:spPr bwMode="auto">
            <a:xfrm>
              <a:off x="2355" y="2011"/>
              <a:ext cx="2056" cy="1309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1400" dirty="0">
                  <a:solidFill>
                    <a:srgbClr val="FFFF00"/>
                  </a:solidFill>
                  <a:latin typeface="Times New Roman CYR"/>
                  <a:ea typeface="Times New Roman" pitchFamily="18" charset="0"/>
                  <a:cs typeface="Arial" pitchFamily="34" charset="0"/>
                </a:rPr>
                <a:t>Безопасность труда</a:t>
              </a:r>
              <a:endParaRPr lang="ru-RU" sz="1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0" hangingPunct="0">
                <a:defRPr/>
              </a:pPr>
              <a:r>
                <a:rPr lang="ru-RU" sz="1400" dirty="0">
                  <a:solidFill>
                    <a:srgbClr val="FFFF00"/>
                  </a:solidFill>
                  <a:latin typeface="Times New Roman CYR"/>
                  <a:ea typeface="Times New Roman" pitchFamily="18" charset="0"/>
                  <a:cs typeface="Arial" pitchFamily="34" charset="0"/>
                </a:rPr>
                <a:t>выполнение правил безопасной работы</a:t>
              </a:r>
              <a:endParaRPr lang="ru-RU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9" name="AutoShape 21"/>
            <p:cNvSpPr>
              <a:spLocks noChangeArrowheads="1"/>
            </p:cNvSpPr>
            <p:nvPr/>
          </p:nvSpPr>
          <p:spPr bwMode="auto">
            <a:xfrm>
              <a:off x="7328" y="6846"/>
              <a:ext cx="2057" cy="1049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1400">
                  <a:solidFill>
                    <a:srgbClr val="FFFF00"/>
                  </a:solidFill>
                  <a:latin typeface="Times New Roman CYR"/>
                  <a:ea typeface="Times New Roman" pitchFamily="18" charset="0"/>
                  <a:cs typeface="Arial" pitchFamily="34" charset="0"/>
                </a:rPr>
                <a:t>Оборудование</a:t>
              </a:r>
              <a:endParaRPr lang="ru-RU" sz="140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algn="ctr" eaLnBrk="0" hangingPunct="0">
                <a:defRPr/>
              </a:pPr>
              <a:r>
                <a:rPr lang="ru-RU" sz="1400">
                  <a:solidFill>
                    <a:srgbClr val="FFFF00"/>
                  </a:solidFill>
                  <a:latin typeface="Times New Roman CYR"/>
                  <a:ea typeface="Times New Roman" pitchFamily="18" charset="0"/>
                  <a:cs typeface="Arial" pitchFamily="34" charset="0"/>
                </a:rPr>
                <a:t>Утюг,швейная машина, ножницы,гладильная доска</a:t>
              </a:r>
              <a:endParaRPr lang="ru-RU" sz="140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2068" name="AutoShape 20"/>
            <p:cNvSpPr>
              <a:spLocks noChangeArrowheads="1"/>
            </p:cNvSpPr>
            <p:nvPr/>
          </p:nvSpPr>
          <p:spPr bwMode="auto">
            <a:xfrm>
              <a:off x="7518" y="5182"/>
              <a:ext cx="2057" cy="1250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1400">
                  <a:solidFill>
                    <a:srgbClr val="FFFF00"/>
                  </a:solidFill>
                  <a:latin typeface="Times New Roman CYR"/>
                  <a:ea typeface="Times New Roman" pitchFamily="18" charset="0"/>
                  <a:cs typeface="Arial" pitchFamily="34" charset="0"/>
                </a:rPr>
                <a:t>Материалы</a:t>
              </a:r>
              <a:endParaRPr lang="ru-RU" sz="140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algn="ctr" eaLnBrk="0" hangingPunct="0">
                <a:defRPr/>
              </a:pPr>
              <a:r>
                <a:rPr lang="ru-RU" sz="1400">
                  <a:solidFill>
                    <a:srgbClr val="FFFF00"/>
                  </a:solidFill>
                  <a:latin typeface="Times New Roman CYR"/>
                  <a:ea typeface="Times New Roman" pitchFamily="18" charset="0"/>
                  <a:cs typeface="Arial" pitchFamily="34" charset="0"/>
                </a:rPr>
                <a:t>Ткани,синтепон, нитки, карандаш.</a:t>
              </a:r>
              <a:endParaRPr lang="ru-RU" sz="140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2067" name="AutoShape 19"/>
            <p:cNvSpPr>
              <a:spLocks noChangeArrowheads="1"/>
            </p:cNvSpPr>
            <p:nvPr/>
          </p:nvSpPr>
          <p:spPr bwMode="auto">
            <a:xfrm>
              <a:off x="7499" y="3436"/>
              <a:ext cx="2056" cy="1149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1400">
                  <a:solidFill>
                    <a:srgbClr val="FFFF00"/>
                  </a:solidFill>
                  <a:latin typeface="Times New Roman CYR"/>
                  <a:ea typeface="Times New Roman" pitchFamily="18" charset="0"/>
                  <a:cs typeface="Arial" pitchFamily="34" charset="0"/>
                </a:rPr>
                <a:t>Конструкция</a:t>
              </a:r>
              <a:endParaRPr lang="ru-RU" sz="140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algn="ctr" eaLnBrk="0" hangingPunct="0">
                <a:defRPr/>
              </a:pPr>
              <a:r>
                <a:rPr lang="ru-RU" sz="1400">
                  <a:solidFill>
                    <a:srgbClr val="FFFF00"/>
                  </a:solidFill>
                  <a:latin typeface="Times New Roman CYR"/>
                  <a:ea typeface="Times New Roman" pitchFamily="18" charset="0"/>
                  <a:cs typeface="Arial" pitchFamily="34" charset="0"/>
                </a:rPr>
                <a:t>соответствие формы и</a:t>
              </a:r>
              <a:endParaRPr lang="ru-RU" sz="140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algn="ctr" eaLnBrk="0" hangingPunct="0">
                <a:defRPr/>
              </a:pPr>
              <a:r>
                <a:rPr lang="ru-RU" sz="1400">
                  <a:solidFill>
                    <a:srgbClr val="FFFF00"/>
                  </a:solidFill>
                  <a:latin typeface="Times New Roman CYR"/>
                  <a:ea typeface="Times New Roman" pitchFamily="18" charset="0"/>
                  <a:cs typeface="Arial" pitchFamily="34" charset="0"/>
                </a:rPr>
                <a:t>содержания</a:t>
              </a:r>
              <a:endParaRPr lang="ru-RU" sz="140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2066" name="AutoShape 18"/>
            <p:cNvSpPr>
              <a:spLocks noChangeArrowheads="1"/>
            </p:cNvSpPr>
            <p:nvPr/>
          </p:nvSpPr>
          <p:spPr bwMode="auto">
            <a:xfrm>
              <a:off x="7486" y="1752"/>
              <a:ext cx="2057" cy="1312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1400">
                  <a:solidFill>
                    <a:srgbClr val="FFFF00"/>
                  </a:solidFill>
                  <a:latin typeface="Times New Roman CYR"/>
                  <a:ea typeface="Times New Roman" pitchFamily="18" charset="0"/>
                  <a:cs typeface="Arial" pitchFamily="34" charset="0"/>
                </a:rPr>
                <a:t>Потребность</a:t>
              </a:r>
              <a:endParaRPr lang="ru-RU" sz="90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algn="ctr" eaLnBrk="0" hangingPunct="0">
                <a:defRPr/>
              </a:pPr>
              <a:r>
                <a:rPr lang="ru-RU" sz="1400">
                  <a:solidFill>
                    <a:srgbClr val="FFFF00"/>
                  </a:solidFill>
                  <a:latin typeface="Times New Roman CYR"/>
                  <a:ea typeface="Times New Roman" pitchFamily="18" charset="0"/>
                  <a:cs typeface="Arial" pitchFamily="34" charset="0"/>
                </a:rPr>
                <a:t>эксклюзивное</a:t>
              </a:r>
              <a:endParaRPr lang="ru-RU" sz="90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algn="ctr" eaLnBrk="0" hangingPunct="0">
                <a:defRPr/>
              </a:pPr>
              <a:r>
                <a:rPr lang="ru-RU" sz="1400">
                  <a:solidFill>
                    <a:srgbClr val="FFFF00"/>
                  </a:solidFill>
                  <a:latin typeface="Times New Roman CYR"/>
                  <a:ea typeface="Times New Roman" pitchFamily="18" charset="0"/>
                  <a:cs typeface="Arial" pitchFamily="34" charset="0"/>
                </a:rPr>
                <a:t>изделие</a:t>
              </a:r>
              <a:endParaRPr lang="ru-RU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2065" name="AutoShape 17"/>
            <p:cNvSpPr>
              <a:spLocks noChangeArrowheads="1"/>
            </p:cNvSpPr>
            <p:nvPr/>
          </p:nvSpPr>
          <p:spPr bwMode="auto">
            <a:xfrm>
              <a:off x="5106" y="4237"/>
              <a:ext cx="1929" cy="915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1400" b="1" cap="all" dirty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  <a:latin typeface="Times New Roman CYR"/>
                  <a:cs typeface="Arial" pitchFamily="34" charset="0"/>
                </a:rPr>
                <a:t>Столовый комплект</a:t>
              </a:r>
            </a:p>
            <a:p>
              <a:pPr algn="ctr">
                <a:defRPr/>
              </a:pPr>
              <a:endParaRPr lang="ru-RU" sz="9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4" name="AutoShape 16"/>
            <p:cNvSpPr>
              <a:spLocks noChangeArrowheads="1"/>
            </p:cNvSpPr>
            <p:nvPr/>
          </p:nvSpPr>
          <p:spPr bwMode="auto">
            <a:xfrm>
              <a:off x="4978" y="7379"/>
              <a:ext cx="2060" cy="784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1400" dirty="0">
                  <a:solidFill>
                    <a:srgbClr val="FFFF00"/>
                  </a:solidFill>
                  <a:latin typeface="Times New Roman CYR"/>
                  <a:ea typeface="Times New Roman" pitchFamily="18" charset="0"/>
                  <a:cs typeface="Arial" pitchFamily="34" charset="0"/>
                </a:rPr>
                <a:t>Эскиз изделия,</a:t>
              </a:r>
              <a:endParaRPr lang="ru-RU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0" hangingPunct="0">
                <a:defRPr/>
              </a:pPr>
              <a:r>
                <a:rPr lang="ru-RU" sz="1400" dirty="0">
                  <a:solidFill>
                    <a:srgbClr val="FFFF00"/>
                  </a:solidFill>
                  <a:latin typeface="Times New Roman CYR"/>
                  <a:ea typeface="Times New Roman" pitchFamily="18" charset="0"/>
                  <a:cs typeface="Arial" pitchFamily="34" charset="0"/>
                </a:rPr>
                <a:t>подготовительный этап</a:t>
              </a:r>
              <a:endParaRPr lang="ru-RU" sz="1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3" name="AutoShape 15"/>
            <p:cNvSpPr>
              <a:spLocks noChangeArrowheads="1"/>
            </p:cNvSpPr>
            <p:nvPr/>
          </p:nvSpPr>
          <p:spPr bwMode="auto">
            <a:xfrm>
              <a:off x="4926" y="8820"/>
              <a:ext cx="2083" cy="915"/>
            </a:xfrm>
            <a:prstGeom prst="flowChartProcess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1400" b="1" i="1" dirty="0">
                  <a:solidFill>
                    <a:schemeClr val="tx2"/>
                  </a:solidFill>
                  <a:latin typeface="Times New Roman CYR"/>
                  <a:ea typeface="Times New Roman" pitchFamily="18" charset="0"/>
                  <a:cs typeface="Arial" pitchFamily="34" charset="0"/>
                </a:rPr>
                <a:t>Технология изготовления салфеток</a:t>
              </a:r>
              <a:endParaRPr lang="ru-RU" sz="1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  <a:p>
              <a:pPr eaLnBrk="0" hangingPunct="0">
                <a:defRPr/>
              </a:pPr>
              <a:endParaRPr lang="ru-RU" sz="1400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227" name="Line 14"/>
            <p:cNvSpPr>
              <a:spLocks noChangeShapeType="1"/>
            </p:cNvSpPr>
            <p:nvPr/>
          </p:nvSpPr>
          <p:spPr bwMode="auto">
            <a:xfrm flipH="1" flipV="1">
              <a:off x="4412" y="2535"/>
              <a:ext cx="1286" cy="17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8" name="Line 13"/>
            <p:cNvSpPr>
              <a:spLocks noChangeShapeType="1"/>
            </p:cNvSpPr>
            <p:nvPr/>
          </p:nvSpPr>
          <p:spPr bwMode="auto">
            <a:xfrm flipV="1">
              <a:off x="6598" y="2535"/>
              <a:ext cx="900" cy="17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29" name="Line 12"/>
            <p:cNvSpPr>
              <a:spLocks noChangeShapeType="1"/>
            </p:cNvSpPr>
            <p:nvPr/>
          </p:nvSpPr>
          <p:spPr bwMode="auto">
            <a:xfrm flipH="1" flipV="1">
              <a:off x="4414" y="4237"/>
              <a:ext cx="641" cy="3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0" name="Line 11"/>
            <p:cNvSpPr>
              <a:spLocks noChangeShapeType="1"/>
            </p:cNvSpPr>
            <p:nvPr/>
          </p:nvSpPr>
          <p:spPr bwMode="auto">
            <a:xfrm>
              <a:off x="5055" y="4891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1" name="Line 10"/>
            <p:cNvSpPr>
              <a:spLocks noChangeShapeType="1"/>
            </p:cNvSpPr>
            <p:nvPr/>
          </p:nvSpPr>
          <p:spPr bwMode="auto">
            <a:xfrm flipH="1">
              <a:off x="4414" y="4760"/>
              <a:ext cx="641" cy="3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2" name="Line 9"/>
            <p:cNvSpPr>
              <a:spLocks noChangeShapeType="1"/>
            </p:cNvSpPr>
            <p:nvPr/>
          </p:nvSpPr>
          <p:spPr bwMode="auto">
            <a:xfrm flipV="1">
              <a:off x="7048" y="4237"/>
              <a:ext cx="438" cy="4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3" name="Line 8"/>
            <p:cNvSpPr>
              <a:spLocks noChangeShapeType="1"/>
            </p:cNvSpPr>
            <p:nvPr/>
          </p:nvSpPr>
          <p:spPr bwMode="auto">
            <a:xfrm flipH="1">
              <a:off x="4734" y="5153"/>
              <a:ext cx="834" cy="16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4" name="Line 7"/>
            <p:cNvSpPr>
              <a:spLocks noChangeShapeType="1"/>
            </p:cNvSpPr>
            <p:nvPr/>
          </p:nvSpPr>
          <p:spPr bwMode="auto">
            <a:xfrm>
              <a:off x="6726" y="5153"/>
              <a:ext cx="566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5" name="Line 6"/>
            <p:cNvSpPr>
              <a:spLocks noChangeShapeType="1"/>
            </p:cNvSpPr>
            <p:nvPr/>
          </p:nvSpPr>
          <p:spPr bwMode="auto">
            <a:xfrm>
              <a:off x="6084" y="5153"/>
              <a:ext cx="0" cy="22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6" name="Line 5"/>
            <p:cNvSpPr>
              <a:spLocks noChangeShapeType="1"/>
            </p:cNvSpPr>
            <p:nvPr/>
          </p:nvSpPr>
          <p:spPr bwMode="auto">
            <a:xfrm>
              <a:off x="6006" y="8164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7" name="Line 4"/>
            <p:cNvSpPr>
              <a:spLocks noChangeShapeType="1"/>
            </p:cNvSpPr>
            <p:nvPr/>
          </p:nvSpPr>
          <p:spPr bwMode="auto">
            <a:xfrm>
              <a:off x="6006" y="8164"/>
              <a:ext cx="0" cy="6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8" name="Line 3"/>
            <p:cNvSpPr>
              <a:spLocks noChangeShapeType="1"/>
            </p:cNvSpPr>
            <p:nvPr/>
          </p:nvSpPr>
          <p:spPr bwMode="auto">
            <a:xfrm>
              <a:off x="7164" y="4760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39" name="Line 2"/>
            <p:cNvSpPr>
              <a:spLocks noChangeShapeType="1"/>
            </p:cNvSpPr>
            <p:nvPr/>
          </p:nvSpPr>
          <p:spPr bwMode="auto">
            <a:xfrm>
              <a:off x="7048" y="4950"/>
              <a:ext cx="438" cy="57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i="1" dirty="0" smtClean="0"/>
              <a:t> </a:t>
            </a:r>
            <a:r>
              <a:rPr lang="ru-RU" sz="4000" i="1" u="dbl" dirty="0" smtClean="0">
                <a:uFill>
                  <a:solidFill>
                    <a:schemeClr val="accent5">
                      <a:lumMod val="60000"/>
                      <a:lumOff val="40000"/>
                    </a:schemeClr>
                  </a:solidFill>
                </a:uFill>
              </a:rPr>
              <a:t>Обоснование проекта</a:t>
            </a:r>
            <a:br>
              <a:rPr lang="ru-RU" sz="4000" i="1" u="dbl" dirty="0" smtClean="0">
                <a:uFill>
                  <a:solidFill>
                    <a:schemeClr val="accent5">
                      <a:lumMod val="60000"/>
                      <a:lumOff val="40000"/>
                    </a:schemeClr>
                  </a:solidFill>
                </a:uFill>
              </a:rPr>
            </a:br>
            <a:r>
              <a:rPr lang="ru-RU" sz="4000" i="1" dirty="0" smtClean="0"/>
              <a:t> (проблемы и цели)</a:t>
            </a:r>
            <a:endParaRPr lang="ru-RU" sz="4000" i="1" dirty="0"/>
          </a:p>
        </p:txBody>
      </p:sp>
      <p:sp>
        <p:nvSpPr>
          <p:cNvPr id="9219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 </a:t>
            </a:r>
            <a:r>
              <a:rPr lang="ru-RU" sz="2100" smtClean="0"/>
              <a:t>Мы решили немного разнообразить интерьер и добавить что-то новенькое. Лучше всего сделать что-нибудь своими руками, что будет полезно в быту и украшать интерьер. И мы решили сделать </a:t>
            </a:r>
            <a:r>
              <a:rPr lang="en-US" sz="2100" smtClean="0"/>
              <a:t>c</a:t>
            </a:r>
            <a:r>
              <a:rPr lang="ru-RU" sz="2100" smtClean="0"/>
              <a:t>толовый комплект из лоскутов.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100" smtClean="0"/>
              <a:t>Хочется, чтобы интерьер нашего дома отличался чем-то от других. Перед нами встала проблема: как оригинально и неповторимо оформить салфетки. Нужно решить в какой технике выполнить салфетки , чтобы они получилось яркие, неповторимые, стильные и красивые.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0" y="476250"/>
            <a:ext cx="8229600" cy="56975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3100" b="1" u="sng" smtClean="0"/>
              <a:t>Цель проекта</a:t>
            </a:r>
            <a:r>
              <a:rPr lang="ru-RU" sz="2400" smtClean="0"/>
              <a:t>: создать декоративные салфетки для украшения интерьера кухни.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100" b="1" u="sng" smtClean="0"/>
              <a:t>Задачи</a:t>
            </a:r>
            <a:r>
              <a:rPr lang="ru-RU" sz="3100" b="1" smtClean="0"/>
              <a:t>:</a:t>
            </a:r>
            <a:r>
              <a:rPr lang="ru-RU" sz="2400" b="1" smtClean="0"/>
              <a:t>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  - рассмотреть варианты различных техник и выбрать наиболее подходящую для нашего интерьера;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 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  -  создать своими руками оригинальные салфетки для украшения интерьера с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      наименьшими денежными затратами;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 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- совершенствовать свои умения и навыки в области декоративно-прикладного творчества, используя творческий подход к работе. </a:t>
            </a:r>
          </a:p>
          <a:p>
            <a:pPr eaLnBrk="1" hangingPunct="1">
              <a:buFont typeface="Wingdings 2" pitchFamily="18" charset="2"/>
              <a:buNone/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i="1" dirty="0" smtClean="0"/>
              <a:t> </a:t>
            </a:r>
            <a:r>
              <a:rPr lang="ru-RU" sz="4000" i="1" u="dbl" dirty="0" smtClean="0">
                <a:uFill>
                  <a:solidFill>
                    <a:schemeClr val="accent5">
                      <a:lumMod val="60000"/>
                      <a:lumOff val="40000"/>
                    </a:schemeClr>
                  </a:solidFill>
                </a:uFill>
              </a:rPr>
              <a:t>Анализ идей и обоснование выбора</a:t>
            </a:r>
            <a:endParaRPr lang="ru-RU" sz="4000" i="1" u="dbl" dirty="0">
              <a:uFill>
                <a:solidFill>
                  <a:schemeClr val="accent5">
                    <a:lumMod val="60000"/>
                    <a:lumOff val="40000"/>
                  </a:schemeClr>
                </a:solidFill>
              </a:uFill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smtClean="0"/>
              <a:t>   Перед нами встала проблема, связанная с тем, в какой технике выполнить декоративные салфетки  для украшения нашего интерьера. При выборе нам необходимо учитывать:</a:t>
            </a:r>
          </a:p>
          <a:p>
            <a:pPr eaLnBrk="1" hangingPunct="1"/>
            <a:r>
              <a:rPr lang="ru-RU" sz="2400" smtClean="0"/>
              <a:t> свои способности и интересы;</a:t>
            </a:r>
          </a:p>
          <a:p>
            <a:pPr eaLnBrk="1" hangingPunct="1"/>
            <a:r>
              <a:rPr lang="ru-RU" sz="2400" smtClean="0"/>
              <a:t>уровень мастерства;</a:t>
            </a:r>
          </a:p>
          <a:p>
            <a:pPr eaLnBrk="1" hangingPunct="1"/>
            <a:r>
              <a:rPr lang="ru-RU" sz="2400" smtClean="0"/>
              <a:t>оригинальность изделия;</a:t>
            </a:r>
          </a:p>
          <a:p>
            <a:pPr eaLnBrk="1" hangingPunct="1"/>
            <a:r>
              <a:rPr lang="ru-RU" sz="2400" smtClean="0"/>
              <a:t> затраты на приобретения материалов для работы;</a:t>
            </a:r>
          </a:p>
          <a:p>
            <a:pPr eaLnBrk="1" hangingPunct="1"/>
            <a:r>
              <a:rPr lang="ru-RU" sz="2400" smtClean="0"/>
              <a:t> модные тенденции, которые близки для современного дизайна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055" y="0"/>
            <a:ext cx="7275305" cy="17008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7030A0"/>
                </a:solidFill>
              </a:rPr>
              <a:t>  столовый комплект салфеток можно выполнить в  технике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1229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Trebuchet MS" pitchFamily="34" charset="0"/>
            </a:endParaRPr>
          </a:p>
        </p:txBody>
      </p:sp>
      <p:grpSp>
        <p:nvGrpSpPr>
          <p:cNvPr id="12292" name="Group 1"/>
          <p:cNvGrpSpPr>
            <a:grpSpLocks noChangeAspect="1"/>
          </p:cNvGrpSpPr>
          <p:nvPr/>
        </p:nvGrpSpPr>
        <p:grpSpPr bwMode="auto">
          <a:xfrm>
            <a:off x="-180975" y="1700213"/>
            <a:ext cx="8748713" cy="4814887"/>
            <a:chOff x="2359" y="8033"/>
            <a:chExt cx="7200" cy="2091"/>
          </a:xfrm>
        </p:grpSpPr>
        <p:sp>
          <p:nvSpPr>
            <p:cNvPr id="12293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359" y="8033"/>
              <a:ext cx="7200" cy="2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>
              <a:off x="5127" y="8731"/>
              <a:ext cx="1799" cy="55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Столовый комплект</a:t>
              </a:r>
            </a:p>
            <a:p>
              <a:pPr algn="ctr">
                <a:defRPr/>
              </a:pPr>
              <a:endPara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3152" y="8172"/>
              <a:ext cx="1201" cy="48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b="1" dirty="0">
                  <a:solidFill>
                    <a:srgbClr val="FF0000"/>
                  </a:solidFill>
                  <a:latin typeface="Times New Roman CYR"/>
                  <a:ea typeface="Times New Roman" pitchFamily="18" charset="0"/>
                  <a:cs typeface="Arial" pitchFamily="34" charset="0"/>
                </a:rPr>
                <a:t>1. Вязание крючком</a:t>
              </a:r>
              <a:endPara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4" name="Text Box 8"/>
            <p:cNvSpPr txBox="1">
              <a:spLocks noChangeArrowheads="1"/>
            </p:cNvSpPr>
            <p:nvPr/>
          </p:nvSpPr>
          <p:spPr bwMode="auto">
            <a:xfrm>
              <a:off x="7759" y="8172"/>
              <a:ext cx="1219" cy="55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FF0000"/>
                  </a:solidFill>
                  <a:latin typeface="Times New Roman CYR"/>
                  <a:ea typeface="Times New Roman" pitchFamily="18" charset="0"/>
                  <a:cs typeface="Arial" pitchFamily="34" charset="0"/>
                </a:rPr>
                <a:t>2. Вышивка</a:t>
              </a:r>
              <a:endPara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7772" y="9163"/>
              <a:ext cx="1247" cy="69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FF0000"/>
                  </a:solidFill>
                  <a:latin typeface="Times New Roman CYR"/>
                  <a:ea typeface="Times New Roman" pitchFamily="18" charset="0"/>
                  <a:cs typeface="Arial" pitchFamily="34" charset="0"/>
                </a:rPr>
                <a:t>4. Салфетки из лоскутков</a:t>
              </a:r>
              <a:endPara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2948" y="9148"/>
              <a:ext cx="1405" cy="75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FF0000"/>
                  </a:solidFill>
                  <a:latin typeface="Times New Roman CYR"/>
                  <a:ea typeface="Times New Roman" pitchFamily="18" charset="0"/>
                  <a:cs typeface="Arial" pitchFamily="34" charset="0"/>
                </a:rPr>
                <a:t>3. Салфетки из пробок</a:t>
              </a:r>
              <a:endPara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07" name="Line 5"/>
            <p:cNvSpPr>
              <a:spLocks noChangeShapeType="1"/>
            </p:cNvSpPr>
            <p:nvPr/>
          </p:nvSpPr>
          <p:spPr bwMode="auto">
            <a:xfrm flipV="1">
              <a:off x="6928" y="8312"/>
              <a:ext cx="831" cy="4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8" name="Line 4"/>
            <p:cNvSpPr>
              <a:spLocks noChangeShapeType="1"/>
            </p:cNvSpPr>
            <p:nvPr/>
          </p:nvSpPr>
          <p:spPr bwMode="auto">
            <a:xfrm flipH="1" flipV="1">
              <a:off x="4353" y="8381"/>
              <a:ext cx="775" cy="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09" name="Line 3"/>
            <p:cNvSpPr>
              <a:spLocks noChangeShapeType="1"/>
            </p:cNvSpPr>
            <p:nvPr/>
          </p:nvSpPr>
          <p:spPr bwMode="auto">
            <a:xfrm flipH="1">
              <a:off x="4353" y="9288"/>
              <a:ext cx="775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0" name="Line 2"/>
            <p:cNvSpPr>
              <a:spLocks noChangeShapeType="1"/>
            </p:cNvSpPr>
            <p:nvPr/>
          </p:nvSpPr>
          <p:spPr bwMode="auto">
            <a:xfrm>
              <a:off x="6928" y="9288"/>
              <a:ext cx="831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828" y="575518"/>
            <a:ext cx="7266724" cy="10735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Выбор варианта выполнения столового комплекта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6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dirty="0"/>
              <a:t> </a:t>
            </a:r>
            <a:r>
              <a:rPr lang="ru-RU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Вязание салфеток крючком</a:t>
            </a:r>
            <a:r>
              <a:rPr lang="ru-RU" sz="1600" u="sng" dirty="0" smtClean="0"/>
              <a:t>.</a:t>
            </a:r>
            <a:r>
              <a:rPr lang="ru-RU" sz="1600" dirty="0" smtClean="0"/>
              <a:t>  Данный  способ потребует много времени и мастерства, но т.к. мы не слишком хорошо владеем данными навыками, для нас это будет сложно.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Вышивка салфеток. </a:t>
            </a:r>
            <a:r>
              <a:rPr lang="ru-RU" sz="1600" dirty="0" smtClean="0"/>
              <a:t> Данный способ не потребует много затрат, но потребует много времени т.к. вышивка – это кропотливая  работа, которая потребует много терпения, внимания и ловкости  рук.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dirty="0" smtClean="0"/>
              <a:t> </a:t>
            </a:r>
            <a:r>
              <a:rPr lang="ru-RU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Салфетки из пробок.</a:t>
            </a:r>
            <a:r>
              <a:rPr lang="ru-RU" sz="1600" dirty="0" smtClean="0"/>
              <a:t>  Данный способ является очень легким, но нам потребуется много пробок , т.е.  Этот способ слишком затратный.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Салфетки из лоскутов. </a:t>
            </a:r>
            <a:r>
              <a:rPr lang="ru-RU" sz="1600" dirty="0" smtClean="0"/>
              <a:t>Этот способ увлекательный, он позволяет проявить фантазию и не слишком затратный. Салфетки из лоскутов может сделать даже маленький ребенок.</a:t>
            </a:r>
            <a:endParaRPr lang="ru-RU" sz="1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600" dirty="0"/>
              <a:t> Анализируя различные варианты, </a:t>
            </a:r>
            <a:r>
              <a:rPr lang="ru-RU" sz="1600" dirty="0" smtClean="0"/>
              <a:t>мы пришли к </a:t>
            </a:r>
            <a:r>
              <a:rPr lang="ru-RU" sz="1600" dirty="0"/>
              <a:t>выводу, что наиболее подходящим для </a:t>
            </a:r>
            <a:r>
              <a:rPr lang="ru-RU" sz="1600" dirty="0" smtClean="0"/>
              <a:t>нас  </a:t>
            </a:r>
            <a:r>
              <a:rPr lang="ru-RU" sz="1600" dirty="0"/>
              <a:t>вариантом является </a:t>
            </a:r>
            <a:r>
              <a:rPr lang="ru-RU" sz="1600" dirty="0" smtClean="0"/>
              <a:t>салфетки из </a:t>
            </a:r>
            <a:r>
              <a:rPr lang="ru-RU" sz="1600" dirty="0"/>
              <a:t>лоскутков.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079" y="638592"/>
            <a:ext cx="7975568" cy="1278239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i="1" u="dbl" dirty="0" smtClean="0">
                <a:uFill>
                  <a:solidFill>
                    <a:schemeClr val="accent5">
                      <a:lumMod val="60000"/>
                      <a:lumOff val="40000"/>
                    </a:schemeClr>
                  </a:solidFill>
                </a:uFill>
              </a:rPr>
              <a:t> Из истории возникновения лоскутной техники</a:t>
            </a:r>
            <a:endParaRPr lang="ru-RU" sz="4000" i="1" u="dbl" dirty="0">
              <a:uFill>
                <a:solidFill>
                  <a:schemeClr val="accent5">
                    <a:lumMod val="60000"/>
                    <a:lumOff val="40000"/>
                  </a:schemeClr>
                </a:solidFill>
              </a:u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0" y="2060575"/>
            <a:ext cx="8243888" cy="417671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600" smtClean="0"/>
              <a:t>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До последнего времени считалось, что лоскутное шитье (пэчворк или квилт) является самым «молодым» видом рукоделия. Тем не менее, самая древняя аппликация, датированная 980 г. до н.э. была найдена в Египте. А в скифских курганах(100 год до н.э.—200 год н.э.) обнаружены фрагменты стеганых одеял с элементами аппликации. А создаваемая с давних пор из кусочков меха и кожи изящная, красивая одежда народов Севера? Разве это не лоскутное шитье?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В России самодельные ткани использовались для убранства жилища в основном крестьянами, а до второй половины XIX века и горожанами.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Но с конца XVIII века и особенно в XIX веке, благодаря развитию машинного производства в России, все больше начали входить в домашний обиход недорогие, пестрые, яркие хлопчатобумажные ткани. Ширина ситцевого полотна составляла 75-80 см, то есть была шире кроя одежды, и смекалистые хозяйки оставшимися лоскутками стали удлинять детскую одежду, украшать подолы рубах, рукава и оплечья.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 Сегодня искусство лоскутного шитья (пэчворка) переживает свое второе рождение. Появилось много мастеров, поднявших этот вид рукоделия на небывалую высоту, созданы многочисленные клубы, студии, мастерские, изучающие и развивающие такое древнее и вечно новое лоскутное шитье (пэчворк). Художественные изделия из лоскута по праву заняли достойное место среди произведений декоративно - прикладного творчества во многих странах мира.  Имеется такая коллекция и во Всероссийском музее декоративно-прикладного и народного искусства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524</TotalTime>
  <Words>1337</Words>
  <Application>Microsoft Office PowerPoint</Application>
  <PresentationFormat>Экран (4:3)</PresentationFormat>
  <Paragraphs>260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Изящная</vt:lpstr>
      <vt:lpstr>         Муниципальное  автономное общеобразовательное  учреждение Тисульская средняя общеобразовательнаяшкола №1  Творческий проект      «комплект Салфеток в стиле  лоскутной техники»</vt:lpstr>
      <vt:lpstr>Содержание</vt:lpstr>
      <vt:lpstr>Звёздочка обдумывания</vt:lpstr>
      <vt:lpstr> Обоснование проекта  (проблемы и цели)</vt:lpstr>
      <vt:lpstr>Слайд 5</vt:lpstr>
      <vt:lpstr> Анализ идей и обоснование выбора</vt:lpstr>
      <vt:lpstr>  столовый комплект салфеток можно выполнить в  технике</vt:lpstr>
      <vt:lpstr>Выбор варианта выполнения столового комплекта</vt:lpstr>
      <vt:lpstr> Из истории возникновения лоскутной техники</vt:lpstr>
      <vt:lpstr>Выбор материала</vt:lpstr>
      <vt:lpstr>Обоснование выбора материала</vt:lpstr>
      <vt:lpstr> Технологическая последовательность изготовления столового комплекта из лоскутков </vt:lpstr>
      <vt:lpstr> Расчет материалов на изделие.</vt:lpstr>
      <vt:lpstr>Экономическое обоснование проекта</vt:lpstr>
      <vt:lpstr>              Экологическое обоснование проекта </vt:lpstr>
      <vt:lpstr> Самооценка изделия </vt:lpstr>
      <vt:lpstr> Дизайн-анализ готового изделия</vt:lpstr>
      <vt:lpstr>Реклама</vt:lpstr>
      <vt:lpstr>  Литература  </vt:lpstr>
      <vt:lpstr> Приложение № 1  Готовое изделие </vt:lpstr>
      <vt:lpstr>Детали выкроек элементов салфеток</vt:lpstr>
      <vt:lpstr>  Приложение №2   </vt:lpstr>
      <vt:lpstr>  Правила техники безопасности при выполнении влажно-тепловых работ   </vt:lpstr>
      <vt:lpstr> Правила техники безопасности при выполнении машинных работ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 «Панно в стиле лоскутной техники»</dc:title>
  <dc:creator>Михаил</dc:creator>
  <cp:lastModifiedBy>Я</cp:lastModifiedBy>
  <cp:revision>70</cp:revision>
  <dcterms:created xsi:type="dcterms:W3CDTF">2012-03-28T14:33:49Z</dcterms:created>
  <dcterms:modified xsi:type="dcterms:W3CDTF">2016-02-21T09:03:16Z</dcterms:modified>
</cp:coreProperties>
</file>