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7" r:id="rId2"/>
    <p:sldId id="258" r:id="rId3"/>
    <p:sldId id="259" r:id="rId4"/>
    <p:sldId id="260" r:id="rId5"/>
    <p:sldId id="261" r:id="rId6"/>
    <p:sldId id="262" r:id="rId7"/>
    <p:sldId id="263" r:id="rId8"/>
    <p:sldId id="265"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6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18.12.2016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18.12.2016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428604"/>
            <a:ext cx="7406640" cy="1472184"/>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b="1" dirty="0" smtClean="0">
                <a:ln/>
                <a:solidFill>
                  <a:schemeClr val="accent5">
                    <a:tint val="50000"/>
                    <a:satMod val="180000"/>
                  </a:schemeClr>
                </a:solidFill>
                <a:effectLst/>
              </a:rPr>
              <a:t>История появления ночной сорочки.</a:t>
            </a:r>
            <a:endParaRPr lang="ru-RU" b="1" dirty="0">
              <a:ln/>
              <a:solidFill>
                <a:schemeClr val="accent5">
                  <a:tint val="50000"/>
                  <a:satMod val="180000"/>
                </a:schemeClr>
              </a:solidFill>
              <a:effectLst/>
            </a:endParaRPr>
          </a:p>
        </p:txBody>
      </p:sp>
      <p:sp>
        <p:nvSpPr>
          <p:cNvPr id="3" name="Подзаголовок 2"/>
          <p:cNvSpPr>
            <a:spLocks noGrp="1"/>
          </p:cNvSpPr>
          <p:nvPr>
            <p:ph type="subTitle" idx="1"/>
          </p:nvPr>
        </p:nvSpPr>
        <p:spPr>
          <a:xfrm>
            <a:off x="1428728" y="5500702"/>
            <a:ext cx="7406640" cy="1357298"/>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b="1" dirty="0" smtClean="0">
                <a:ln/>
                <a:solidFill>
                  <a:schemeClr val="accent5">
                    <a:tint val="50000"/>
                    <a:satMod val="180000"/>
                  </a:schemeClr>
                </a:solidFill>
              </a:rPr>
              <a:t>Выполнила ученица </a:t>
            </a:r>
            <a:r>
              <a:rPr lang="ru-RU" b="1" dirty="0" smtClean="0">
                <a:ln/>
                <a:solidFill>
                  <a:schemeClr val="accent5">
                    <a:tint val="50000"/>
                    <a:satMod val="180000"/>
                  </a:schemeClr>
                </a:solidFill>
              </a:rPr>
              <a:t>6 «а» класса Даньшина </a:t>
            </a:r>
            <a:r>
              <a:rPr lang="ru-RU" b="1" dirty="0" smtClean="0">
                <a:ln/>
                <a:solidFill>
                  <a:schemeClr val="accent5">
                    <a:tint val="50000"/>
                    <a:satMod val="180000"/>
                  </a:schemeClr>
                </a:solidFill>
              </a:rPr>
              <a:t>Мария. </a:t>
            </a:r>
            <a:endParaRPr lang="ru-RU" b="1" dirty="0">
              <a:ln/>
              <a:solidFill>
                <a:schemeClr val="accent5">
                  <a:tint val="50000"/>
                  <a:satMod val="180000"/>
                </a:schemeClr>
              </a:solidFill>
            </a:endParaRPr>
          </a:p>
        </p:txBody>
      </p:sp>
      <p:pic>
        <p:nvPicPr>
          <p:cNvPr id="4" name="Picture 14" descr="https://2.bp.blogspot.com/-7DMgmhS5_tw/VwpgRlHahAI/AAAAAAAAS9E/K6QMP_nHtWcR1Xjn8-4Do8ptlkvBgMzMQ/s1600/%25D0%25BD%25D0%25B0%25D1%2582%25D0%25B5%25D0%25BB%25D1%258C%25D0%25BD%25D0%25BE%25D0%25B5%2B%25D0%25B1%25D0%25B5%25D0%25BB%25D1%258C%25D0%25B5%2B1898%2B%25D0%25B3.jpg"/>
          <p:cNvPicPr>
            <a:picLocks noChangeAspect="1" noChangeArrowheads="1"/>
          </p:cNvPicPr>
          <p:nvPr/>
        </p:nvPicPr>
        <p:blipFill>
          <a:blip r:embed="rId2" cstate="print"/>
          <a:srcRect t="20993" b="20993"/>
          <a:stretch>
            <a:fillRect/>
          </a:stretch>
        </p:blipFill>
        <p:spPr bwMode="auto">
          <a:xfrm>
            <a:off x="2357422" y="1857364"/>
            <a:ext cx="4786346" cy="3643338"/>
          </a:xfrm>
          <a:prstGeom prst="round2DiagRect">
            <a:avLst/>
          </a:prstGeom>
          <a:noFill/>
          <a:effectLst>
            <a:softEdge rad="127000"/>
          </a:effectLst>
        </p:spPr>
      </p:pic>
    </p:spTree>
  </p:cSld>
  <p:clrMapOvr>
    <a:masterClrMapping/>
  </p:clrMapOvr>
  <p:transition advClick="0"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9857" y="214290"/>
            <a:ext cx="2994143" cy="6186309"/>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b="1" dirty="0" smtClean="0">
                <a:ln/>
                <a:solidFill>
                  <a:schemeClr val="accent5">
                    <a:tint val="50000"/>
                    <a:satMod val="180000"/>
                  </a:schemeClr>
                </a:solidFill>
              </a:rPr>
              <a:t>В современном мире трудно отыскать женщину, у которой в гардеробе не находилась бы сорочка — эти изделия отличаются между собой разнообразными фасонами, материалами и расцветками.</a:t>
            </a:r>
            <a:br>
              <a:rPr lang="ru-RU" b="1" dirty="0" smtClean="0">
                <a:ln/>
                <a:solidFill>
                  <a:schemeClr val="accent5">
                    <a:tint val="50000"/>
                    <a:satMod val="180000"/>
                  </a:schemeClr>
                </a:solidFill>
              </a:rPr>
            </a:br>
            <a:r>
              <a:rPr lang="ru-RU" b="1" dirty="0" smtClean="0">
                <a:ln/>
                <a:solidFill>
                  <a:schemeClr val="accent5">
                    <a:tint val="50000"/>
                    <a:satMod val="180000"/>
                  </a:schemeClr>
                </a:solidFill>
              </a:rPr>
              <a:t>Ночная сорочка «отвечает» за комфорт во время сна.  Женщины настолько привыкли к этой вещице, что даже не представляют жизнь без нее. Но какова же история ночной сорочки?</a:t>
            </a:r>
            <a:r>
              <a:rPr lang="ru-RU" sz="2000" b="1" dirty="0" smtClean="0">
                <a:ln/>
                <a:solidFill>
                  <a:schemeClr val="accent5">
                    <a:tint val="50000"/>
                    <a:satMod val="180000"/>
                  </a:schemeClr>
                </a:solidFill>
              </a:rPr>
              <a:t/>
            </a:r>
            <a:br>
              <a:rPr lang="ru-RU" sz="2000" b="1" dirty="0" smtClean="0">
                <a:ln/>
                <a:solidFill>
                  <a:schemeClr val="accent5">
                    <a:tint val="50000"/>
                    <a:satMod val="180000"/>
                  </a:schemeClr>
                </a:solidFill>
              </a:rPr>
            </a:br>
            <a:endParaRPr lang="ru-RU" b="1" dirty="0">
              <a:ln/>
              <a:solidFill>
                <a:schemeClr val="accent5">
                  <a:tint val="50000"/>
                  <a:satMod val="180000"/>
                </a:schemeClr>
              </a:solidFill>
            </a:endParaRPr>
          </a:p>
        </p:txBody>
      </p:sp>
      <p:pic>
        <p:nvPicPr>
          <p:cNvPr id="177154" name="Picture 2" descr="http://www.sheplaza.com/img/autumn-women-100-cotton-long-sleeve-ultra-long-nightgown-100-cotton-fabric-lounge-white-60040784.jpg"/>
          <p:cNvPicPr>
            <a:picLocks noChangeAspect="1" noChangeArrowheads="1"/>
          </p:cNvPicPr>
          <p:nvPr/>
        </p:nvPicPr>
        <p:blipFill>
          <a:blip r:embed="rId2" cstate="print"/>
          <a:srcRect/>
          <a:stretch>
            <a:fillRect/>
          </a:stretch>
        </p:blipFill>
        <p:spPr bwMode="auto">
          <a:xfrm>
            <a:off x="1285852" y="714356"/>
            <a:ext cx="4572032" cy="5143536"/>
          </a:xfrm>
          <a:prstGeom prst="teardrop">
            <a:avLst/>
          </a:prstGeom>
          <a:noFill/>
          <a:scene3d>
            <a:camera prst="orthographicFront"/>
            <a:lightRig rig="threePt" dir="t"/>
          </a:scene3d>
          <a:sp3d>
            <a:bevelT w="101600" prst="riblet"/>
          </a:sp3d>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428604"/>
            <a:ext cx="4572000" cy="5909310"/>
          </a:xfrm>
          <a:prstGeom prst="rect">
            <a:avLst/>
          </a:prstGeom>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fontAlgn="base"/>
            <a:r>
              <a:rPr lang="ru-RU" sz="2000" b="1" i="1" u="sng" dirty="0" smtClean="0">
                <a:ln/>
                <a:solidFill>
                  <a:schemeClr val="accent5">
                    <a:tint val="50000"/>
                    <a:satMod val="180000"/>
                  </a:schemeClr>
                </a:solidFill>
              </a:rPr>
              <a:t>История ночной сорочки</a:t>
            </a:r>
            <a:r>
              <a:rPr lang="ru-RU" sz="2000" b="1" dirty="0" smtClean="0">
                <a:ln/>
                <a:solidFill>
                  <a:schemeClr val="accent5">
                    <a:tint val="50000"/>
                    <a:satMod val="180000"/>
                  </a:schemeClr>
                </a:solidFill>
              </a:rPr>
              <a:t> насчитывает уже несколько столетий. Вплоть до 14 века женщины не имели возможности носить эту вещь, они спали в обнаженном виде, либо в одежде, которую носили в дневное время. Что повлияло на создание сорочки, неизвестно по сей день.</a:t>
            </a:r>
          </a:p>
          <a:p>
            <a:pPr fontAlgn="base"/>
            <a:r>
              <a:rPr lang="ru-RU" sz="2000" b="1" dirty="0" smtClean="0">
                <a:ln/>
                <a:solidFill>
                  <a:schemeClr val="accent5">
                    <a:tint val="50000"/>
                    <a:satMod val="180000"/>
                  </a:schemeClr>
                </a:solidFill>
              </a:rPr>
              <a:t> Впервые одежда для сна упоминалась в Чехии в 15 веке. Тогда ночная сорочка или как ее называли юбка для спальни, представляла собой широкую и длинную вещь больших размеров, такую вещь могли носить только богатые люди.</a:t>
            </a:r>
          </a:p>
          <a:p>
            <a:pPr fontAlgn="base"/>
            <a:endParaRPr lang="ru-RU" b="1" dirty="0" smtClean="0">
              <a:ln/>
              <a:solidFill>
                <a:schemeClr val="accent5">
                  <a:tint val="50000"/>
                  <a:satMod val="180000"/>
                </a:schemeClr>
              </a:solidFill>
            </a:endParaRPr>
          </a:p>
        </p:txBody>
      </p:sp>
      <p:sp>
        <p:nvSpPr>
          <p:cNvPr id="179202" name="AutoShape 2" descr="http://delphi-web-programmist.ru/photos/jenskaya-nochnaya-rubashka-16-veka-71251-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9203" name="Picture 3" descr="C:\Users\OLDI\Desktop\jenskaya-nochnaya-rubashka-16-veka-71251-large.jpg"/>
          <p:cNvPicPr>
            <a:picLocks noChangeAspect="1" noChangeArrowheads="1"/>
          </p:cNvPicPr>
          <p:nvPr/>
        </p:nvPicPr>
        <p:blipFill>
          <a:blip r:embed="rId2" cstate="print"/>
          <a:srcRect/>
          <a:stretch>
            <a:fillRect/>
          </a:stretch>
        </p:blipFill>
        <p:spPr bwMode="auto">
          <a:xfrm>
            <a:off x="1142976" y="571480"/>
            <a:ext cx="3286148" cy="5500702"/>
          </a:xfrm>
          <a:prstGeom prst="roundRect">
            <a:avLst/>
          </a:prstGeom>
          <a:noFill/>
          <a:scene3d>
            <a:camera prst="perspectiveRight"/>
            <a:lightRig rig="threePt" dir="t"/>
          </a:scene3d>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3438" y="394692"/>
            <a:ext cx="4500562" cy="6463308"/>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fontAlgn="base"/>
            <a:r>
              <a:rPr lang="ru-RU" b="1" dirty="0" smtClean="0">
                <a:ln/>
                <a:solidFill>
                  <a:schemeClr val="accent5">
                    <a:tint val="50000"/>
                    <a:satMod val="180000"/>
                  </a:schemeClr>
                </a:solidFill>
              </a:rPr>
              <a:t>В 19 веке данный элемент гардероба стал более доступным и получил широкое распространение. Он стал обязательным атрибутом не только в женском гардеробе, но также и в мужском. В то время сорочка уже перестала быть роскошью.  Наиболее популярным считался классический покрой сорочки, выполненной из хлопковой или льняной ткани. Женщины из богатых семей предпочитали роскошные модели из натурального шелка. Подобные сорочки были украшены дорогими кружевами и были похожи больше на платья, чем на одежду, в которой спят. </a:t>
            </a:r>
          </a:p>
          <a:p>
            <a:pPr fontAlgn="base"/>
            <a:r>
              <a:rPr lang="ru-RU" b="1" dirty="0" smtClean="0">
                <a:ln/>
                <a:solidFill>
                  <a:schemeClr val="accent5">
                    <a:tint val="50000"/>
                    <a:satMod val="180000"/>
                  </a:schemeClr>
                </a:solidFill>
              </a:rPr>
              <a:t>С тех пор ночные сорочки так и остались элементами женского гардероба. Что касается мужчин, то они в сорочках уже не спят, предпочитая пижаму.</a:t>
            </a:r>
          </a:p>
        </p:txBody>
      </p:sp>
      <p:pic>
        <p:nvPicPr>
          <p:cNvPr id="178178" name="Picture 2" descr="http://mognovse.ru/mogno/903/902118/902118_html_m6ef8243c.jpg"/>
          <p:cNvPicPr>
            <a:picLocks noChangeAspect="1" noChangeArrowheads="1"/>
          </p:cNvPicPr>
          <p:nvPr/>
        </p:nvPicPr>
        <p:blipFill>
          <a:blip r:embed="rId2" cstate="print"/>
          <a:srcRect/>
          <a:stretch>
            <a:fillRect/>
          </a:stretch>
        </p:blipFill>
        <p:spPr bwMode="auto">
          <a:xfrm>
            <a:off x="1000100" y="3214686"/>
            <a:ext cx="3571900" cy="3643314"/>
          </a:xfrm>
          <a:prstGeom prst="round2DiagRect">
            <a:avLst/>
          </a:prstGeom>
          <a:noFill/>
          <a:ln w="57150">
            <a:noFill/>
          </a:ln>
          <a:effectLst>
            <a:glow rad="101600">
              <a:schemeClr val="accent1">
                <a:satMod val="175000"/>
                <a:alpha val="40000"/>
              </a:schemeClr>
            </a:glow>
            <a:outerShdw blurRad="225425" dist="50800" dir="5220000" algn="ctr">
              <a:srgbClr val="000000">
                <a:alpha val="33000"/>
              </a:srgbClr>
            </a:outerShdw>
          </a:effectLst>
        </p:spPr>
      </p:pic>
      <p:sp>
        <p:nvSpPr>
          <p:cNvPr id="178180" name="AutoShape 4" descr="http://cleanzy.ru/photos/rubashka-cariboom-zephyr-148453-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8182" name="AutoShape 6" descr="http://cleanzy.ru/photos/rubashka-cariboom-zephyr-148453-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8184" name="AutoShape 8" descr="http://cleanzy.ru/photos/rubashka-cariboom-zephyr-148453-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8186" name="AutoShape 10" descr="http://cleanzy.ru/photos/rubashka-cariboom-zephyr-148453-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8188" name="Picture 12" descr="https://4.bp.blogspot.com/-pbE3kDEYMuA/Uq6Xo2Bx9ZI/AAAAAAAAF5A/ZLO1RI87H6A/s1600/p0014.png"/>
          <p:cNvPicPr>
            <a:picLocks noChangeAspect="1" noChangeArrowheads="1"/>
          </p:cNvPicPr>
          <p:nvPr/>
        </p:nvPicPr>
        <p:blipFill>
          <a:blip r:embed="rId3" cstate="print"/>
          <a:srcRect b="-1524"/>
          <a:stretch>
            <a:fillRect/>
          </a:stretch>
        </p:blipFill>
        <p:spPr bwMode="auto">
          <a:xfrm>
            <a:off x="1000100" y="0"/>
            <a:ext cx="3643338" cy="3143248"/>
          </a:xfrm>
          <a:prstGeom prst="round2DiagRect">
            <a:avLst/>
          </a:prstGeom>
          <a:noFill/>
          <a:ln w="57150">
            <a:noFill/>
          </a:ln>
          <a:effectLst>
            <a:glow rad="101600">
              <a:schemeClr val="accent1">
                <a:satMod val="175000"/>
                <a:alpha val="40000"/>
              </a:schemeClr>
            </a:glow>
            <a:outerShdw blurRad="225425" dist="50800" dir="5220000" algn="ctr">
              <a:srgbClr val="000000">
                <a:alpha val="33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3000372"/>
            <a:ext cx="7858180" cy="4647426"/>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fontAlgn="base"/>
            <a:r>
              <a:rPr lang="ru-RU" sz="2000" b="1" dirty="0" smtClean="0">
                <a:ln/>
                <a:solidFill>
                  <a:schemeClr val="accent5">
                    <a:tint val="50000"/>
                    <a:satMod val="180000"/>
                  </a:schemeClr>
                </a:solidFill>
              </a:rPr>
              <a:t>В России ночные сорочки стали носить всего несколько десятилетий назад, они представляли собой широкие, непривлекательные, неудобные модели. В основном для пошива данных изделий использовали сатин, бязь, ситец или фланель. Однако и подобное изделие было трудно достать в магазине. Из-за тотального дефицита дамы садились за швейные машинки и сами мастерили себе сорочки. Мало кто мог создать шедевр, но кое-кто из портних придавал белью некоторую изысканность, поэтому иногда среди вариантов ночных сорочек появлялись и более миниатюрные модели с вставками из кружев.</a:t>
            </a:r>
          </a:p>
          <a:p>
            <a:r>
              <a:rPr lang="ru-RU" sz="2000" b="1" dirty="0" smtClean="0">
                <a:ln/>
                <a:solidFill>
                  <a:schemeClr val="accent5">
                    <a:tint val="50000"/>
                    <a:satMod val="180000"/>
                  </a:schemeClr>
                </a:solidFill>
              </a:rPr>
              <a:t/>
            </a:r>
            <a:br>
              <a:rPr lang="ru-RU" sz="2000" b="1" dirty="0" smtClean="0">
                <a:ln/>
                <a:solidFill>
                  <a:schemeClr val="accent5">
                    <a:tint val="50000"/>
                    <a:satMod val="180000"/>
                  </a:schemeClr>
                </a:solidFill>
              </a:rPr>
            </a:br>
            <a:r>
              <a:rPr lang="ru-RU" b="1" dirty="0" smtClean="0">
                <a:ln/>
                <a:solidFill>
                  <a:schemeClr val="accent5">
                    <a:tint val="50000"/>
                    <a:satMod val="180000"/>
                  </a:schemeClr>
                </a:solidFill>
              </a:rPr>
              <a:t/>
            </a:r>
            <a:br>
              <a:rPr lang="ru-RU" b="1" dirty="0" smtClean="0">
                <a:ln/>
                <a:solidFill>
                  <a:schemeClr val="accent5">
                    <a:tint val="50000"/>
                    <a:satMod val="180000"/>
                  </a:schemeClr>
                </a:solidFill>
              </a:rPr>
            </a:br>
            <a:endParaRPr lang="ru-RU" b="1" dirty="0">
              <a:ln/>
              <a:solidFill>
                <a:schemeClr val="accent5">
                  <a:tint val="50000"/>
                  <a:satMod val="180000"/>
                </a:schemeClr>
              </a:solidFill>
            </a:endParaRPr>
          </a:p>
        </p:txBody>
      </p:sp>
      <p:sp>
        <p:nvSpPr>
          <p:cNvPr id="180226" name="AutoShape 2" descr="http://technodok.ru/photos/nochnye-rubashki-modeli-18432-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0227" name="Picture 3" descr="C:\Users\OLDI\Desktop\nochnye-rubashki-modeli-18432-large.jpg"/>
          <p:cNvPicPr>
            <a:picLocks noChangeAspect="1" noChangeArrowheads="1"/>
          </p:cNvPicPr>
          <p:nvPr/>
        </p:nvPicPr>
        <p:blipFill>
          <a:blip r:embed="rId2" cstate="print"/>
          <a:srcRect/>
          <a:stretch>
            <a:fillRect/>
          </a:stretch>
        </p:blipFill>
        <p:spPr bwMode="auto">
          <a:xfrm>
            <a:off x="2285984" y="214290"/>
            <a:ext cx="5072098" cy="2786082"/>
          </a:xfrm>
          <a:prstGeom prst="rect">
            <a:avLst/>
          </a:prstGeom>
          <a:noFill/>
          <a:effectLst/>
          <a:scene3d>
            <a:camera prst="orthographicFront"/>
            <a:lightRig rig="threePt" dir="t"/>
          </a:scene3d>
          <a:sp3d>
            <a:bevelT prst="slope"/>
          </a:sp3d>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3718679"/>
            <a:ext cx="4572000" cy="3139321"/>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fontAlgn="base"/>
            <a:r>
              <a:rPr lang="ru-RU" b="1" dirty="0" smtClean="0">
                <a:ln/>
                <a:solidFill>
                  <a:schemeClr val="accent5">
                    <a:tint val="50000"/>
                    <a:satMod val="180000"/>
                  </a:schemeClr>
                </a:solidFill>
              </a:rPr>
              <a:t>  В качестве материала для  сорочек  служат шифон, атлас, батист и другие. Белье украшают рюшками, стразами и кружевами.</a:t>
            </a:r>
          </a:p>
          <a:p>
            <a:pPr fontAlgn="base"/>
            <a:r>
              <a:rPr lang="ru-RU" b="1" dirty="0" smtClean="0">
                <a:ln/>
                <a:solidFill>
                  <a:schemeClr val="accent5">
                    <a:tint val="50000"/>
                    <a:satMod val="180000"/>
                  </a:schemeClr>
                </a:solidFill>
              </a:rPr>
              <a:t>Сейчас некоторые фасоны ночных сорочек могут быть использованы в качестве изысканной и элегантной одежды.</a:t>
            </a:r>
          </a:p>
          <a:p>
            <a:r>
              <a:rPr lang="ru-RU" b="1" dirty="0" smtClean="0">
                <a:ln/>
                <a:solidFill>
                  <a:schemeClr val="accent5">
                    <a:tint val="50000"/>
                    <a:satMod val="180000"/>
                  </a:schemeClr>
                </a:solidFill>
              </a:rPr>
              <a:t/>
            </a:r>
            <a:br>
              <a:rPr lang="ru-RU" b="1" dirty="0" smtClean="0">
                <a:ln/>
                <a:solidFill>
                  <a:schemeClr val="accent5">
                    <a:tint val="50000"/>
                    <a:satMod val="180000"/>
                  </a:schemeClr>
                </a:solidFill>
              </a:rPr>
            </a:br>
            <a:r>
              <a:rPr lang="ru-RU" b="1" dirty="0" smtClean="0">
                <a:ln/>
                <a:solidFill>
                  <a:schemeClr val="accent5">
                    <a:tint val="50000"/>
                    <a:satMod val="180000"/>
                  </a:schemeClr>
                </a:solidFill>
              </a:rPr>
              <a:t/>
            </a:r>
            <a:br>
              <a:rPr lang="ru-RU" b="1" dirty="0" smtClean="0">
                <a:ln/>
                <a:solidFill>
                  <a:schemeClr val="accent5">
                    <a:tint val="50000"/>
                    <a:satMod val="180000"/>
                  </a:schemeClr>
                </a:solidFill>
              </a:rPr>
            </a:br>
            <a:endParaRPr lang="ru-RU" b="1" dirty="0">
              <a:ln/>
              <a:solidFill>
                <a:schemeClr val="accent5">
                  <a:tint val="50000"/>
                  <a:satMod val="180000"/>
                </a:schemeClr>
              </a:solidFill>
            </a:endParaRPr>
          </a:p>
        </p:txBody>
      </p:sp>
      <p:sp>
        <p:nvSpPr>
          <p:cNvPr id="3" name="Прямоугольник 2"/>
          <p:cNvSpPr/>
          <p:nvPr/>
        </p:nvSpPr>
        <p:spPr>
          <a:xfrm>
            <a:off x="1000100" y="285728"/>
            <a:ext cx="4572000" cy="2031325"/>
          </a:xfrm>
          <a:prstGeom prst="rect">
            <a:avLst/>
          </a:prstGeom>
        </p:spPr>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b="1" dirty="0" smtClean="0">
                <a:ln/>
                <a:solidFill>
                  <a:schemeClr val="accent5">
                    <a:tint val="50000"/>
                    <a:satMod val="180000"/>
                  </a:schemeClr>
                </a:solidFill>
              </a:rPr>
              <a:t>Сейчас любая женщина может украсить свой гардероб несколькими вариациями сорочек, у каждой из которых имеется свое предназначение.</a:t>
            </a:r>
            <a:br>
              <a:rPr lang="ru-RU" b="1" dirty="0" smtClean="0">
                <a:ln/>
                <a:solidFill>
                  <a:schemeClr val="accent5">
                    <a:tint val="50000"/>
                    <a:satMod val="180000"/>
                  </a:schemeClr>
                </a:solidFill>
              </a:rPr>
            </a:br>
            <a:r>
              <a:rPr lang="ru-RU" b="1" dirty="0" smtClean="0">
                <a:ln/>
                <a:solidFill>
                  <a:schemeClr val="accent5">
                    <a:tint val="50000"/>
                    <a:satMod val="180000"/>
                  </a:schemeClr>
                </a:solidFill>
              </a:rPr>
              <a:t/>
            </a:r>
            <a:br>
              <a:rPr lang="ru-RU" b="1" dirty="0" smtClean="0">
                <a:ln/>
                <a:solidFill>
                  <a:schemeClr val="accent5">
                    <a:tint val="50000"/>
                    <a:satMod val="180000"/>
                  </a:schemeClr>
                </a:solidFill>
              </a:rPr>
            </a:br>
            <a:r>
              <a:rPr lang="ru-RU" b="1" dirty="0" smtClean="0">
                <a:ln/>
                <a:solidFill>
                  <a:schemeClr val="accent5">
                    <a:tint val="50000"/>
                    <a:satMod val="180000"/>
                  </a:schemeClr>
                </a:solidFill>
              </a:rPr>
              <a:t> </a:t>
            </a:r>
            <a:endParaRPr lang="ru-RU" b="1" dirty="0">
              <a:ln/>
              <a:solidFill>
                <a:schemeClr val="accent5">
                  <a:tint val="50000"/>
                  <a:satMod val="180000"/>
                </a:schemeClr>
              </a:solidFill>
            </a:endParaRPr>
          </a:p>
        </p:txBody>
      </p:sp>
      <p:pic>
        <p:nvPicPr>
          <p:cNvPr id="181250" name="Picture 2" descr="http://sciencemagic.ru/wp-content/uploads/2013/06/image_thumb33.png"/>
          <p:cNvPicPr>
            <a:picLocks noChangeAspect="1" noChangeArrowheads="1"/>
          </p:cNvPicPr>
          <p:nvPr/>
        </p:nvPicPr>
        <p:blipFill>
          <a:blip r:embed="rId2" cstate="print"/>
          <a:srcRect/>
          <a:stretch>
            <a:fillRect/>
          </a:stretch>
        </p:blipFill>
        <p:spPr bwMode="auto">
          <a:xfrm>
            <a:off x="1071538" y="3429000"/>
            <a:ext cx="3571868" cy="2752720"/>
          </a:xfrm>
          <a:prstGeom prst="round2DiagRect">
            <a:avLst/>
          </a:prstGeom>
          <a:noFill/>
          <a:ln>
            <a:noFill/>
          </a:ln>
          <a:effectLst>
            <a:softEdge rad="63500"/>
          </a:effectLst>
          <a:scene3d>
            <a:camera prst="orthographicFront">
              <a:rot lat="0" lon="0" rev="0"/>
            </a:camera>
            <a:lightRig rig="contrasting" dir="t">
              <a:rot lat="0" lon="0" rev="7800000"/>
            </a:lightRig>
          </a:scene3d>
          <a:sp3d>
            <a:bevelT w="139700" h="139700"/>
          </a:sp3d>
        </p:spPr>
      </p:pic>
      <p:pic>
        <p:nvPicPr>
          <p:cNvPr id="181254" name="Picture 6" descr="http://img03.taobaocdn.com/bao/uploaded/i3/T1nLS9XmNpXXcVpM36_062013.jpg"/>
          <p:cNvPicPr>
            <a:picLocks noChangeAspect="1" noChangeArrowheads="1"/>
          </p:cNvPicPr>
          <p:nvPr/>
        </p:nvPicPr>
        <p:blipFill>
          <a:blip r:embed="rId3" cstate="print"/>
          <a:srcRect/>
          <a:stretch>
            <a:fillRect/>
          </a:stretch>
        </p:blipFill>
        <p:spPr bwMode="auto">
          <a:xfrm>
            <a:off x="5500662" y="214290"/>
            <a:ext cx="3643338" cy="3381379"/>
          </a:xfrm>
          <a:prstGeom prst="round2DiagRect">
            <a:avLst/>
          </a:prstGeom>
          <a:noFill/>
          <a:ln>
            <a:noFill/>
          </a:ln>
          <a:effectLst/>
          <a:scene3d>
            <a:camera prst="orthographicFront">
              <a:rot lat="0" lon="0" rev="0"/>
            </a:camera>
            <a:lightRig rig="contrasting" dir="t">
              <a:rot lat="0" lon="0" rev="7800000"/>
            </a:lightRig>
          </a:scene3d>
          <a:sp3d>
            <a:bevelT w="139700" h="139700"/>
          </a:sp3d>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6" name="Picture 10" descr="http://nadomnado.ru/image/cache/data/pelican/2014/0/ge-data-Pelican-deti-1-n-style-ru-upload-iblock-341-341ac313e249b16d952ad06596ac34c2-800x800.jpg"/>
          <p:cNvPicPr>
            <a:picLocks noChangeAspect="1" noChangeArrowheads="1"/>
          </p:cNvPicPr>
          <p:nvPr/>
        </p:nvPicPr>
        <p:blipFill>
          <a:blip r:embed="rId2" cstate="print"/>
          <a:srcRect l="15624" r="15625"/>
          <a:stretch>
            <a:fillRect/>
          </a:stretch>
        </p:blipFill>
        <p:spPr bwMode="auto">
          <a:xfrm>
            <a:off x="0" y="2357430"/>
            <a:ext cx="1571636" cy="2476464"/>
          </a:xfrm>
          <a:prstGeom prst="rect">
            <a:avLst/>
          </a:prstGeom>
          <a:noFill/>
        </p:spPr>
      </p:pic>
      <p:pic>
        <p:nvPicPr>
          <p:cNvPr id="183308" name="Picture 12" descr="http://images.wildberries.ru/big/new/840000/840598-1.jpg"/>
          <p:cNvPicPr>
            <a:picLocks noChangeAspect="1" noChangeArrowheads="1"/>
          </p:cNvPicPr>
          <p:nvPr/>
        </p:nvPicPr>
        <p:blipFill>
          <a:blip r:embed="rId3" cstate="print"/>
          <a:srcRect/>
          <a:stretch>
            <a:fillRect/>
          </a:stretch>
        </p:blipFill>
        <p:spPr bwMode="auto">
          <a:xfrm>
            <a:off x="0" y="0"/>
            <a:ext cx="2428860" cy="2428868"/>
          </a:xfrm>
          <a:prstGeom prst="rect">
            <a:avLst/>
          </a:prstGeom>
          <a:noFill/>
        </p:spPr>
      </p:pic>
      <p:pic>
        <p:nvPicPr>
          <p:cNvPr id="183312" name="Picture 16" descr="http://img.laub.ru/laub_product/img/778/nochnye-sorochki-2-sht-7780406.jpg"/>
          <p:cNvPicPr>
            <a:picLocks noChangeAspect="1" noChangeArrowheads="1"/>
          </p:cNvPicPr>
          <p:nvPr/>
        </p:nvPicPr>
        <p:blipFill>
          <a:blip r:embed="rId4" cstate="print"/>
          <a:srcRect/>
          <a:stretch>
            <a:fillRect/>
          </a:stretch>
        </p:blipFill>
        <p:spPr bwMode="auto">
          <a:xfrm>
            <a:off x="6786578" y="3286124"/>
            <a:ext cx="2357422" cy="3571876"/>
          </a:xfrm>
          <a:prstGeom prst="rect">
            <a:avLst/>
          </a:prstGeom>
          <a:noFill/>
        </p:spPr>
      </p:pic>
      <p:pic>
        <p:nvPicPr>
          <p:cNvPr id="183314" name="Picture 18" descr="http://image.otto.ru/asset/mmo/formata/12269167.jpg"/>
          <p:cNvPicPr>
            <a:picLocks noChangeAspect="1" noChangeArrowheads="1"/>
          </p:cNvPicPr>
          <p:nvPr/>
        </p:nvPicPr>
        <p:blipFill>
          <a:blip r:embed="rId5" cstate="print"/>
          <a:srcRect/>
          <a:stretch>
            <a:fillRect/>
          </a:stretch>
        </p:blipFill>
        <p:spPr bwMode="auto">
          <a:xfrm>
            <a:off x="2071670" y="0"/>
            <a:ext cx="2156661" cy="3071802"/>
          </a:xfrm>
          <a:prstGeom prst="rect">
            <a:avLst/>
          </a:prstGeom>
          <a:noFill/>
        </p:spPr>
      </p:pic>
      <p:pic>
        <p:nvPicPr>
          <p:cNvPr id="183318" name="Picture 22" descr="http://images.tsh.ru/pokupki/images/2016-07-17/c0a/c0ac20310486d67f255b1174c7c0f27a/fac861822f92fd3ca161c0fda54dede0.jpeg"/>
          <p:cNvPicPr>
            <a:picLocks noChangeAspect="1" noChangeArrowheads="1"/>
          </p:cNvPicPr>
          <p:nvPr/>
        </p:nvPicPr>
        <p:blipFill>
          <a:blip r:embed="rId6" cstate="print"/>
          <a:srcRect l="5175" r="12021"/>
          <a:stretch>
            <a:fillRect/>
          </a:stretch>
        </p:blipFill>
        <p:spPr bwMode="auto">
          <a:xfrm>
            <a:off x="4214810" y="0"/>
            <a:ext cx="2286016" cy="2905092"/>
          </a:xfrm>
          <a:prstGeom prst="rect">
            <a:avLst/>
          </a:prstGeom>
          <a:noFill/>
        </p:spPr>
      </p:pic>
      <p:pic>
        <p:nvPicPr>
          <p:cNvPr id="183320" name="Picture 24" descr="http://img2.wbstatic.net/big/new/1340000/1348826-1.jpg"/>
          <p:cNvPicPr>
            <a:picLocks noChangeAspect="1" noChangeArrowheads="1"/>
          </p:cNvPicPr>
          <p:nvPr/>
        </p:nvPicPr>
        <p:blipFill>
          <a:blip r:embed="rId7" cstate="print"/>
          <a:srcRect/>
          <a:stretch>
            <a:fillRect/>
          </a:stretch>
        </p:blipFill>
        <p:spPr bwMode="auto">
          <a:xfrm>
            <a:off x="6515082" y="0"/>
            <a:ext cx="2628918" cy="3286148"/>
          </a:xfrm>
          <a:prstGeom prst="rect">
            <a:avLst/>
          </a:prstGeom>
          <a:noFill/>
        </p:spPr>
      </p:pic>
      <p:pic>
        <p:nvPicPr>
          <p:cNvPr id="183310" name="Picture 14" descr="http://pelicanchik.ru/wp-content/uploads/2015/03/f2d20b8ee2323f285386b4915b22e41d.jpg"/>
          <p:cNvPicPr>
            <a:picLocks noChangeAspect="1" noChangeArrowheads="1"/>
          </p:cNvPicPr>
          <p:nvPr/>
        </p:nvPicPr>
        <p:blipFill>
          <a:blip r:embed="rId8" cstate="print"/>
          <a:srcRect/>
          <a:stretch>
            <a:fillRect/>
          </a:stretch>
        </p:blipFill>
        <p:spPr bwMode="auto">
          <a:xfrm>
            <a:off x="4500562" y="2928934"/>
            <a:ext cx="2643206" cy="3929066"/>
          </a:xfrm>
          <a:prstGeom prst="rect">
            <a:avLst/>
          </a:prstGeom>
          <a:noFill/>
        </p:spPr>
      </p:pic>
      <p:pic>
        <p:nvPicPr>
          <p:cNvPr id="183298" name="Picture 2" descr="http://24kolgotki.ru/uploads/catalog/13459/gnd401-1.jpg"/>
          <p:cNvPicPr>
            <a:picLocks noChangeAspect="1" noChangeArrowheads="1"/>
          </p:cNvPicPr>
          <p:nvPr/>
        </p:nvPicPr>
        <p:blipFill>
          <a:blip r:embed="rId9" cstate="print"/>
          <a:srcRect/>
          <a:stretch>
            <a:fillRect/>
          </a:stretch>
        </p:blipFill>
        <p:spPr bwMode="auto">
          <a:xfrm>
            <a:off x="0" y="4714812"/>
            <a:ext cx="1142976" cy="2143188"/>
          </a:xfrm>
          <a:prstGeom prst="rect">
            <a:avLst/>
          </a:prstGeom>
          <a:noFill/>
        </p:spPr>
      </p:pic>
      <p:pic>
        <p:nvPicPr>
          <p:cNvPr id="183302" name="Picture 6" descr="http://pelicanchik.ru/wp-content/uploads/2015/03/4c4125e50fc0d50bac1da9d11c52eb7a.jpg"/>
          <p:cNvPicPr>
            <a:picLocks noChangeAspect="1" noChangeArrowheads="1"/>
          </p:cNvPicPr>
          <p:nvPr/>
        </p:nvPicPr>
        <p:blipFill>
          <a:blip r:embed="rId10" cstate="print"/>
          <a:srcRect/>
          <a:stretch>
            <a:fillRect/>
          </a:stretch>
        </p:blipFill>
        <p:spPr bwMode="auto">
          <a:xfrm>
            <a:off x="1571604" y="2428868"/>
            <a:ext cx="1419828" cy="2143116"/>
          </a:xfrm>
          <a:prstGeom prst="rect">
            <a:avLst/>
          </a:prstGeom>
          <a:noFill/>
        </p:spPr>
      </p:pic>
      <p:pic>
        <p:nvPicPr>
          <p:cNvPr id="183300" name="Picture 4" descr="http://www.kidsobuv.ru/upload/goods_pic_big/2012.jpg"/>
          <p:cNvPicPr>
            <a:picLocks noChangeAspect="1" noChangeArrowheads="1"/>
          </p:cNvPicPr>
          <p:nvPr/>
        </p:nvPicPr>
        <p:blipFill>
          <a:blip r:embed="rId11" cstate="print"/>
          <a:srcRect/>
          <a:stretch>
            <a:fillRect/>
          </a:stretch>
        </p:blipFill>
        <p:spPr bwMode="auto">
          <a:xfrm>
            <a:off x="2928926" y="2928934"/>
            <a:ext cx="2000263" cy="3929066"/>
          </a:xfrm>
          <a:prstGeom prst="rect">
            <a:avLst/>
          </a:prstGeom>
          <a:noFill/>
        </p:spPr>
      </p:pic>
      <p:pic>
        <p:nvPicPr>
          <p:cNvPr id="183316" name="Picture 20" descr="https://gpstatic.net/products/000/148/528/original_c5vgn34qt6ta.jpg"/>
          <p:cNvPicPr>
            <a:picLocks noChangeAspect="1" noChangeArrowheads="1"/>
          </p:cNvPicPr>
          <p:nvPr/>
        </p:nvPicPr>
        <p:blipFill>
          <a:blip r:embed="rId12" cstate="print"/>
          <a:srcRect/>
          <a:stretch>
            <a:fillRect/>
          </a:stretch>
        </p:blipFill>
        <p:spPr bwMode="auto">
          <a:xfrm>
            <a:off x="1142976" y="4429132"/>
            <a:ext cx="1785950" cy="2428868"/>
          </a:xfrm>
          <a:prstGeom prst="rect">
            <a:avLst/>
          </a:prstGeom>
          <a:noFill/>
        </p:spPr>
      </p:pic>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http://previews.123rf.com/images/m_woodhouse/m_woodhouse1201/m_woodhouse120100109/12185882-Sewing-Kit-Doodles-hand-drawn-design-elements--Stock-Vector-sewing-doodle-needl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42910" y="571480"/>
            <a:ext cx="8290778" cy="428628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9600" b="1" dirty="0" smtClean="0">
                <a:ln w="11430"/>
                <a:solidFill>
                  <a:schemeClr val="tx2">
                    <a:lumMod val="60000"/>
                    <a:lumOff val="40000"/>
                  </a:schemeClr>
                </a:solidFill>
                <a:effectLst>
                  <a:outerShdw blurRad="50800" dist="39000" dir="5460000" algn="tl">
                    <a:srgbClr val="000000">
                      <a:alpha val="38000"/>
                    </a:srgbClr>
                  </a:outerShdw>
                </a:effectLst>
              </a:rPr>
              <a:t>Спасибо за внимание!!!</a:t>
            </a:r>
            <a:endParaRPr lang="ru-RU" sz="9600" b="1" dirty="0">
              <a:ln w="11430"/>
              <a:solidFill>
                <a:schemeClr val="tx2">
                  <a:lumMod val="60000"/>
                  <a:lumOff val="40000"/>
                </a:schemeClr>
              </a:solidFill>
              <a:effectLst>
                <a:outerShdw blurRad="50800" dist="39000" dir="5460000" algn="tl">
                  <a:srgbClr val="000000">
                    <a:alpha val="38000"/>
                  </a:srgbClr>
                </a:outerShdw>
              </a:effectLst>
            </a:endParaRPr>
          </a:p>
        </p:txBody>
      </p:sp>
    </p:spTree>
  </p:cSld>
  <p:clrMapOvr>
    <a:masterClrMapping/>
  </p:clrMapOvr>
  <p:transition advTm="300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430</TotalTime>
  <Words>310</Words>
  <Application>Microsoft Office PowerPoint</Application>
  <PresentationFormat>Экран (4:3)</PresentationFormat>
  <Paragraphs>14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Солнцестояние</vt:lpstr>
      <vt:lpstr>История появления ночной сорочки.</vt:lpstr>
      <vt:lpstr>Слайд 2</vt:lpstr>
      <vt:lpstr>Слайд 3</vt:lpstr>
      <vt:lpstr>Слайд 4</vt:lpstr>
      <vt:lpstr>Слайд 5</vt:lpstr>
      <vt:lpstr>Слайд 6</vt:lpstr>
      <vt:lpstr>Слайд 7</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OLDI</dc:creator>
  <cp:lastModifiedBy>OLDI</cp:lastModifiedBy>
  <cp:revision>76</cp:revision>
  <dcterms:created xsi:type="dcterms:W3CDTF">2016-12-17T06:35:41Z</dcterms:created>
  <dcterms:modified xsi:type="dcterms:W3CDTF">2016-12-18T09:10:21Z</dcterms:modified>
</cp:coreProperties>
</file>