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94" r:id="rId4"/>
    <p:sldId id="311" r:id="rId5"/>
    <p:sldId id="312" r:id="rId6"/>
    <p:sldId id="302" r:id="rId7"/>
    <p:sldId id="296" r:id="rId8"/>
    <p:sldId id="297" r:id="rId9"/>
    <p:sldId id="295" r:id="rId10"/>
    <p:sldId id="298" r:id="rId11"/>
    <p:sldId id="299" r:id="rId12"/>
    <p:sldId id="300" r:id="rId13"/>
    <p:sldId id="328" r:id="rId14"/>
    <p:sldId id="313" r:id="rId15"/>
    <p:sldId id="315" r:id="rId16"/>
    <p:sldId id="303" r:id="rId17"/>
    <p:sldId id="323" r:id="rId18"/>
    <p:sldId id="327" r:id="rId19"/>
    <p:sldId id="291" r:id="rId20"/>
    <p:sldId id="314" r:id="rId21"/>
    <p:sldId id="326" r:id="rId22"/>
    <p:sldId id="317" r:id="rId23"/>
    <p:sldId id="304" r:id="rId24"/>
    <p:sldId id="305" r:id="rId25"/>
    <p:sldId id="306" r:id="rId26"/>
    <p:sldId id="307" r:id="rId27"/>
    <p:sldId id="308" r:id="rId28"/>
    <p:sldId id="318" r:id="rId29"/>
    <p:sldId id="319" r:id="rId30"/>
    <p:sldId id="322" r:id="rId31"/>
    <p:sldId id="282" r:id="rId32"/>
    <p:sldId id="316" r:id="rId33"/>
    <p:sldId id="292" r:id="rId34"/>
    <p:sldId id="324" r:id="rId35"/>
    <p:sldId id="293" r:id="rId36"/>
    <p:sldId id="310" r:id="rId37"/>
    <p:sldId id="329" r:id="rId38"/>
    <p:sldId id="330" r:id="rId39"/>
    <p:sldId id="325" r:id="rId40"/>
    <p:sldId id="321" r:id="rId4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0" autoAdjust="0"/>
    <p:restoredTop sz="94660"/>
  </p:normalViewPr>
  <p:slideViewPr>
    <p:cSldViewPr>
      <p:cViewPr varScale="1">
        <p:scale>
          <a:sx n="86" d="100"/>
          <a:sy n="86" d="100"/>
        </p:scale>
        <p:origin x="-81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2644"/>
            <a:ext cx="1588" cy="2276475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07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8C0B-5633-4AB8-8EC3-D6C399FA990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9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C5CC-4D9C-47DE-B08F-6BDB7A6A143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F9126-70CE-4073-B306-D9290E52725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6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C629-1859-4F04-B87C-22E91203ADE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3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8C33D-A705-4DF5-A0CE-88CEA064D6B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6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2097C-B09B-4DA8-8888-14B80AA2104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2565E-4D49-4912-B8CF-7890611C02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2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3F1F-0682-494A-A65F-91017406F4E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2EBD-DC0E-4528-8828-9C90F63BA6C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5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B6B94-FC46-4BD3-84C0-07405FD005F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8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A67F-2B80-4861-810F-10ABD3BA676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0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2C7B0-974E-42C2-B4C6-9840C7858CFE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087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91;&#1088;&#1086;&#1082;%20&#1087;&#1088;&#1086;%20&#1090;&#1080;&#1089;&#1091;&#1083;&#1100;%2031%20&#1084;&#1072;&#1088;&#1090;&#1072;%202021\&#1072;&#1085;&#1089;&#1072;&#1084;&#1073;&#1083;&#1100;%20&#1042;&#1086;&#1089;&#1082;&#1088;&#1077;&#1089;&#1077;&#1085;&#1080;&#1077;%20&#8212;%20&#1055;&#1077;&#1089;&#1085;&#1103;%20&#1086;%20&#1088;&#1086;&#1076;&#1085;&#1086;&#1084;%20&#1082;&#1088;&#1072;&#1077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91;&#1088;&#1086;&#1082;%20&#1087;&#1088;&#1086;%20&#1090;&#1080;&#1089;&#1091;&#1083;&#1100;%2031%20&#1084;&#1072;&#1088;&#1090;&#1072;%202021\&#1086;%20&#1058;&#1080;&#1089;&#1091;&#1083;&#1100;&#1089;&#1082;&#1086;&#1084;%20&#1088;&#1072;&#1081;&#1086;&#1085;&#1077;+.mp3" TargetMode="External"/><Relationship Id="rId6" Type="http://schemas.microsoft.com/office/2007/relationships/hdphoto" Target="NUL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&#1091;&#1088;&#1086;&#1082;%20&#1087;&#1088;&#1086;%20&#1090;&#1080;&#1089;&#1091;&#1083;&#1100;%2031%20&#1084;&#1072;&#1088;&#1090;&#1072;%202021\&#1086;&#1079;&#1077;&#1088;&#1086;%20&#1041;&#1077;&#1088;&#1095;&#1080;&#1082;&#1091;&#1083;&#1100;.m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G:\&#1091;&#1088;&#1086;&#1082;%20&#1087;&#1088;&#1086;%20&#1090;&#1080;&#1089;&#1091;&#1083;&#1100;%2031%20&#1084;&#1072;&#1088;&#1090;&#1072;%202021\&#1093;&#1091;&#1076;&#1086;&#1078;&#1085;&#1080;&#1082;&#1080;%20&#1058;&#1080;&#1089;&#1091;&#1083;&#1100;&#1089;&#1082;&#1086;&#1075;&#1086;%20&#1088;&#1072;&#1081;&#1086;&#1085;&#1072;.av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91;&#1088;&#1086;&#1082;%20&#1087;&#1088;&#1086;%20&#1090;&#1080;&#1089;&#1091;&#1083;&#1100;\&#1080;&#1085;&#1089;&#1090;&#1088;&#1091;&#1084;&#1077;&#1085;&#1090;&#1099;\&#1088;&#1086;&#1078;&#1086;&#1082;.mp3" TargetMode="External"/><Relationship Id="rId5" Type="http://schemas.openxmlformats.org/officeDocument/2006/relationships/image" Target="../media/image5.png"/><Relationship Id="rId4" Type="http://schemas.microsoft.com/office/2007/relationships/hdphoto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91;&#1088;&#1086;&#1082;%20&#1087;&#1088;&#1086;%20&#1090;&#1080;&#1089;&#1091;&#1083;&#1100;\&#1080;&#1085;&#1089;&#1090;&#1088;&#1091;&#1084;&#1077;&#1085;&#1090;&#1099;\&#1075;&#1091;&#1089;&#1083;&#1080;.mp3" TargetMode="External"/><Relationship Id="rId5" Type="http://schemas.openxmlformats.org/officeDocument/2006/relationships/image" Target="../media/image31.png"/><Relationship Id="rId4" Type="http://schemas.microsoft.com/office/2007/relationships/hdphoto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91;&#1088;&#1086;&#1082;%20&#1087;&#1088;&#1086;%20&#1090;&#1080;&#1089;&#1091;&#1083;&#1100;\&#1080;&#1085;&#1089;&#1090;&#1088;&#1091;&#1084;&#1077;&#1085;&#1090;&#1099;\&#1089;&#1074;&#1080;&#1088;&#1077;&#1083;&#1100;.mp3" TargetMode="External"/><Relationship Id="rId5" Type="http://schemas.openxmlformats.org/officeDocument/2006/relationships/image" Target="../media/image33.png"/><Relationship Id="rId4" Type="http://schemas.microsoft.com/office/2007/relationships/hdphoto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91;&#1088;&#1086;&#1082;%20&#1087;&#1088;&#1086;%20&#1090;&#1080;&#1089;&#1091;&#1083;&#1100;\&#1080;&#1085;&#1089;&#1090;&#1088;&#1091;&#1084;&#1077;&#1085;&#1090;&#1099;\&#1073;&#1072;&#1083;&#1072;&#1083;&#1072;&#1081;&#1082;&#1072;.mp3" TargetMode="Externa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omi.ru/group/free-reed/" TargetMode="Externa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91;&#1088;&#1086;&#1082;%20&#1087;&#1088;&#1086;%20&#1090;&#1080;&#1089;&#1091;&#1083;&#1100;\&#1080;&#1085;&#1089;&#1090;&#1088;&#1091;&#1084;&#1077;&#1085;&#1090;&#1099;\&#1075;&#1072;&#1088;&#1084;&#1086;&#1085;&#1100;.mp3" TargetMode="External"/><Relationship Id="rId6" Type="http://schemas.microsoft.com/office/2007/relationships/hdphoto" Target="NULL"/><Relationship Id="rId5" Type="http://schemas.openxmlformats.org/officeDocument/2006/relationships/image" Target="../media/image36.png"/><Relationship Id="rId4" Type="http://schemas.openxmlformats.org/officeDocument/2006/relationships/hyperlink" Target="https://eomi.r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91;&#1088;&#1086;&#1082;%20&#1087;&#1088;&#1086;%20&#1090;&#1080;&#1089;&#1091;&#1083;&#1100;%2031%20&#1084;&#1072;&#1088;&#1090;&#1072;%202021\&#1044;&#1086;&#1088;&#1086;&#1075;&#1072;_&#1044;&#1086;&#1073;&#1088;&#1072;.mp3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6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49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5" Type="http://schemas.openxmlformats.org/officeDocument/2006/relationships/image" Target="../media/image57.png"/><Relationship Id="rId10" Type="http://schemas.microsoft.com/office/2007/relationships/hdphoto" Target="../media/hdphoto5.wdp"/><Relationship Id="rId4" Type="http://schemas.openxmlformats.org/officeDocument/2006/relationships/image" Target="../media/image50.jpeg"/><Relationship Id="rId9" Type="http://schemas.openxmlformats.org/officeDocument/2006/relationships/image" Target="../media/image54.png"/><Relationship Id="rId14" Type="http://schemas.microsoft.com/office/2007/relationships/hdphoto" Target="../media/hdphoto7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uristclub.tomsk.ru/UserFiles/Image/2_137568509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ансамбль Воскресение — Песня о родном кра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4357700"/>
            <a:ext cx="642942" cy="64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1308" y="195486"/>
            <a:ext cx="63049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Тисульская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341" y="3913154"/>
            <a:ext cx="77768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Загуменная Наталья Александровна,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музыки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Плиско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Елена Александровна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учитель изобразительного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Тисульская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средняя общеобразовательная школа №1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2376" y="4767558"/>
            <a:ext cx="9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72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iya-700x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85698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34"/>
            <a:ext cx="8496944" cy="85725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FF0000"/>
                </a:solidFill>
              </a:rPr>
              <a:t>р</a:t>
            </a:r>
            <a:r>
              <a:rPr lang="ru-RU" sz="2200" dirty="0" smtClean="0">
                <a:solidFill>
                  <a:srgbClr val="FF0000"/>
                </a:solidFill>
              </a:rPr>
              <a:t>ека «Кия» </a:t>
            </a:r>
            <a:r>
              <a:rPr lang="ru-RU" sz="2200" dirty="0" smtClean="0">
                <a:solidFill>
                  <a:srgbClr val="FF0000"/>
                </a:solidFill>
                <a:effectLst/>
              </a:rPr>
              <a:t>в </a:t>
            </a:r>
            <a:r>
              <a:rPr lang="ru-RU" sz="2200" dirty="0">
                <a:solidFill>
                  <a:srgbClr val="FF0000"/>
                </a:solidFill>
                <a:effectLst/>
              </a:rPr>
              <a:t>переводе с тюркского значит </a:t>
            </a:r>
            <a:r>
              <a:rPr lang="ru-RU" sz="22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200" dirty="0" smtClean="0">
                <a:solidFill>
                  <a:srgbClr val="FF0000"/>
                </a:solidFill>
                <a:effectLst/>
              </a:rPr>
            </a:br>
            <a:r>
              <a:rPr lang="ru-RU" sz="2200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sz="2200" dirty="0">
                <a:solidFill>
                  <a:srgbClr val="FF0000"/>
                </a:solidFill>
                <a:effectLst/>
              </a:rPr>
              <a:t>скалистый обрыв</a:t>
            </a:r>
            <a:r>
              <a:rPr lang="ru-RU" sz="2200" dirty="0" smtClean="0">
                <a:solidFill>
                  <a:srgbClr val="FF0000"/>
                </a:solidFill>
                <a:effectLst/>
              </a:rPr>
              <a:t>» (</a:t>
            </a:r>
            <a:r>
              <a:rPr lang="ru-RU" sz="2200" dirty="0">
                <a:solidFill>
                  <a:srgbClr val="FF0000"/>
                </a:solidFill>
                <a:effectLst/>
              </a:rPr>
              <a:t>Длина реки – 548 </a:t>
            </a:r>
            <a:r>
              <a:rPr lang="ru-RU" sz="2200" dirty="0" smtClean="0">
                <a:solidFill>
                  <a:srgbClr val="FF0000"/>
                </a:solidFill>
                <a:effectLst/>
              </a:rPr>
              <a:t>км)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станки неизвестного науке динозавра нашли в деревне Шестаков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9073008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627534"/>
            <a:ext cx="871296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effectLst/>
              </a:rPr>
              <a:t>Окрестности 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>
                <a:effectLst/>
              </a:rPr>
              <a:t>деревни </a:t>
            </a:r>
            <a:r>
              <a:rPr lang="ru-RU" sz="2200" dirty="0" smtClean="0">
                <a:effectLst/>
              </a:rPr>
              <a:t>Шестаково в </a:t>
            </a:r>
            <a:r>
              <a:rPr lang="ru-RU" sz="2200" dirty="0">
                <a:effectLst/>
              </a:rPr>
              <a:t>Кемеровской области - самое крупное кладбище динозавров в России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c.pics.livejournal.com/eugzolotuhin/24750704/2648965/2648965_origina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07524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 </a:t>
            </a:r>
            <a:r>
              <a:rPr lang="ru-RU" dirty="0" smtClean="0">
                <a:effectLst/>
              </a:rPr>
              <a:t> </a:t>
            </a:r>
            <a:r>
              <a:rPr lang="ru-RU" sz="3600" dirty="0" smtClean="0">
                <a:effectLst/>
              </a:rPr>
              <a:t>Сопка «Кондовый </a:t>
            </a:r>
            <a:r>
              <a:rPr lang="ru-RU" sz="3600" dirty="0" err="1" smtClean="0">
                <a:effectLst/>
              </a:rPr>
              <a:t>бухтай</a:t>
            </a:r>
            <a:r>
              <a:rPr lang="ru-RU" sz="3600" dirty="0" smtClean="0">
                <a:effectLst/>
              </a:rPr>
              <a:t>»</a:t>
            </a:r>
            <a:r>
              <a:rPr lang="ru-RU" sz="3600" b="1" dirty="0">
                <a:solidFill>
                  <a:srgbClr val="0070C0"/>
                </a:solidFill>
                <a:effectLst/>
              </a:rPr>
              <a:t/>
            </a:r>
            <a:br>
              <a:rPr lang="ru-RU" sz="3600" b="1" dirty="0">
                <a:solidFill>
                  <a:srgbClr val="0070C0"/>
                </a:solidFill>
                <a:effectLst/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8666"/>
            <a:ext cx="8229600" cy="10382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Georgia" pitchFamily="18" charset="0"/>
              </a:rPr>
              <a:t>Символика </a:t>
            </a:r>
            <a:r>
              <a:rPr lang="ru-RU" sz="2400" b="1" dirty="0" err="1" smtClean="0">
                <a:effectLst/>
                <a:latin typeface="Georgia" pitchFamily="18" charset="0"/>
              </a:rPr>
              <a:t>Тисульского</a:t>
            </a:r>
            <a:r>
              <a:rPr lang="ru-RU" sz="2400" b="1" dirty="0" smtClean="0">
                <a:effectLst/>
                <a:latin typeface="Georgia" pitchFamily="18" charset="0"/>
              </a:rPr>
              <a:t> </a:t>
            </a:r>
            <a:r>
              <a:rPr lang="ru-RU" sz="2400" b="1" dirty="0">
                <a:effectLst/>
                <a:latin typeface="Georgia" pitchFamily="18" charset="0"/>
              </a:rPr>
              <a:t>муниципального </a:t>
            </a:r>
            <a:r>
              <a:rPr lang="ru-RU" sz="2400" b="1" dirty="0" smtClean="0">
                <a:effectLst/>
                <a:latin typeface="Georgia" pitchFamily="18" charset="0"/>
              </a:rPr>
              <a:t>округа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002398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Флаг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016278"/>
            <a:ext cx="1331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A50021"/>
                </a:solidFill>
                <a:latin typeface="Georgia" pitchFamily="18" charset="0"/>
                <a:ea typeface="+mj-ea"/>
                <a:cs typeface="+mj-cs"/>
              </a:rPr>
              <a:t>Герб</a:t>
            </a:r>
            <a:r>
              <a:rPr lang="ru-RU" sz="2000" b="1" kern="0" dirty="0" smtClean="0">
                <a:solidFill>
                  <a:srgbClr val="A50021"/>
                </a:solidFill>
                <a:ea typeface="+mj-ea"/>
                <a:cs typeface="+mj-cs"/>
              </a:rPr>
              <a:t> </a:t>
            </a:r>
            <a:endParaRPr lang="ru-RU" sz="2000" dirty="0"/>
          </a:p>
        </p:txBody>
      </p:sp>
      <p:pic>
        <p:nvPicPr>
          <p:cNvPr id="6" name="Picture 6" descr="Герб тисульского райо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01" y="1572258"/>
            <a:ext cx="2555379" cy="311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g of Tisulsky rayon (Kemerovo oblast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59" y="1572259"/>
            <a:ext cx="4618337" cy="307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644267" y="843558"/>
            <a:ext cx="4474320" cy="4169455"/>
          </a:xfrm>
          <a:prstGeom prst="ellipse">
            <a:avLst/>
          </a:prstGeom>
          <a:blipFill>
            <a:blip r:embed="rId4"/>
            <a:srcRect/>
            <a:stretch>
              <a:fillRect l="-60696" t="-1035" r="-3588" b="-2316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47864" y="897297"/>
            <a:ext cx="4248000" cy="4241462"/>
          </a:xfrm>
          <a:prstGeom prst="ellipse">
            <a:avLst/>
          </a:prstGeom>
          <a:blipFill>
            <a:blip r:embed="rId4"/>
            <a:srcRect/>
            <a:stretch>
              <a:fillRect l="-399" t="-7808" r="-114843" b="-3122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9286" y="411509"/>
            <a:ext cx="4482754" cy="4239641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20000"/>
                      </a14:imgEffect>
                    </a14:imgLayer>
                  </a14:imgProps>
                </a:ext>
              </a:extLst>
            </a:blip>
            <a:srcRect/>
            <a:stretch>
              <a:fillRect l="-16691" t="530" r="-12769" b="-20536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 Тисульском районе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58214" y="857238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071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8334" y="-164554"/>
            <a:ext cx="5469946" cy="4857784"/>
          </a:xfrm>
        </p:spPr>
        <p:txBody>
          <a:bodyPr/>
          <a:lstStyle/>
          <a:p>
            <a:pPr algn="ctr"/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1800" b="1" dirty="0" smtClean="0">
                <a:effectLst/>
              </a:rPr>
              <a:t>композитор </a:t>
            </a:r>
            <a:r>
              <a:rPr lang="ru-RU" sz="1800" b="1" dirty="0">
                <a:effectLst/>
              </a:rPr>
              <a:t>В.М. </a:t>
            </a:r>
            <a:r>
              <a:rPr lang="ru-RU" sz="1800" b="1" dirty="0" err="1" smtClean="0">
                <a:effectLst/>
              </a:rPr>
              <a:t>Пипекин</a:t>
            </a:r>
            <a:r>
              <a:rPr lang="ru-RU" sz="1800" b="1" dirty="0">
                <a:effectLst/>
              </a:rPr>
              <a:t> </a:t>
            </a:r>
            <a:r>
              <a:rPr lang="ru-RU" sz="1800" b="1" dirty="0" smtClean="0">
                <a:effectLst/>
              </a:rPr>
              <a:t> </a:t>
            </a:r>
            <a:r>
              <a:rPr lang="ru-RU" sz="1800" b="1" dirty="0" err="1" smtClean="0">
                <a:effectLst/>
              </a:rPr>
              <a:t>сл.С</a:t>
            </a:r>
            <a:r>
              <a:rPr lang="ru-RU" sz="1800" b="1" dirty="0" smtClean="0">
                <a:effectLst/>
              </a:rPr>
              <a:t> Ровенской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b="1" dirty="0" smtClean="0"/>
              <a:t> </a:t>
            </a:r>
            <a:r>
              <a:rPr lang="ru-RU" sz="1200" b="1" dirty="0" smtClean="0"/>
              <a:t>ГИМН ТИСУЛЬСКОГО РАЙОНА</a:t>
            </a:r>
            <a:br>
              <a:rPr lang="ru-RU" sz="1200" b="1" dirty="0" smtClean="0"/>
            </a:br>
            <a:r>
              <a:rPr lang="ru-RU" sz="1200" dirty="0" smtClean="0">
                <a:latin typeface="Georgia" pitchFamily="18" charset="0"/>
              </a:rPr>
              <a:t>1 .Среди больших и шумных городов </a:t>
            </a:r>
            <a:br>
              <a:rPr lang="ru-RU" sz="1200" dirty="0" smtClean="0">
                <a:latin typeface="Georgia" pitchFamily="18" charset="0"/>
              </a:rPr>
            </a:br>
            <a:r>
              <a:rPr lang="ru-RU" sz="1200" dirty="0" err="1" smtClean="0">
                <a:latin typeface="Georgia" pitchFamily="18" charset="0"/>
              </a:rPr>
              <a:t>Тисульский</a:t>
            </a:r>
            <a:r>
              <a:rPr lang="ru-RU" sz="1200" dirty="0" smtClean="0">
                <a:latin typeface="Georgia" pitchFamily="18" charset="0"/>
              </a:rPr>
              <a:t> край на карте незаметен, </a:t>
            </a:r>
            <a:br>
              <a:rPr lang="ru-RU" sz="1200" dirty="0" smtClean="0">
                <a:latin typeface="Georgia" pitchFamily="18" charset="0"/>
              </a:rPr>
            </a:br>
            <a:r>
              <a:rPr lang="ru-RU" sz="1200" dirty="0" smtClean="0">
                <a:latin typeface="Georgia" pitchFamily="18" charset="0"/>
              </a:rPr>
              <a:t>Но, как букет из полевых цветов,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1200" dirty="0" smtClean="0">
                <a:latin typeface="Georgia" pitchFamily="18" charset="0"/>
              </a:rPr>
              <a:t>Он греет душу теплотой и светом.</a:t>
            </a:r>
            <a:br>
              <a:rPr lang="ru-RU" sz="1200" dirty="0" smtClean="0">
                <a:latin typeface="Georgia" pitchFamily="18" charset="0"/>
              </a:rPr>
            </a:br>
            <a:r>
              <a:rPr lang="ru-RU" sz="1200" dirty="0" smtClean="0">
                <a:latin typeface="Georgia" pitchFamily="18" charset="0"/>
              </a:rPr>
              <a:t>Дурманит, манит неба синева,</a:t>
            </a:r>
            <a:br>
              <a:rPr lang="ru-RU" sz="1200" dirty="0" smtClean="0">
                <a:latin typeface="Georgia" pitchFamily="18" charset="0"/>
              </a:rPr>
            </a:br>
            <a:r>
              <a:rPr lang="ru-RU" sz="1200" dirty="0" smtClean="0">
                <a:latin typeface="Georgia" pitchFamily="18" charset="0"/>
              </a:rPr>
              <a:t>Шумят берёзы, на ветру красуясь, </a:t>
            </a:r>
            <a:br>
              <a:rPr lang="ru-RU" sz="1200" dirty="0" smtClean="0">
                <a:latin typeface="Georgia" pitchFamily="18" charset="0"/>
              </a:rPr>
            </a:br>
            <a:r>
              <a:rPr lang="ru-RU" sz="1200" dirty="0" smtClean="0">
                <a:latin typeface="Georgia" pitchFamily="18" charset="0"/>
              </a:rPr>
              <a:t>Полна таёжным хмелем голова,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И я тобой, Тисуль, не налюбуюсь.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u="sng" dirty="0" smtClean="0">
                <a:latin typeface="Georgia" pitchFamily="18" charset="0"/>
              </a:rPr>
              <a:t>Припев</a:t>
            </a:r>
            <a:r>
              <a:rPr lang="ru-RU" sz="1400" dirty="0" smtClean="0">
                <a:latin typeface="Georgia" pitchFamily="18" charset="0"/>
              </a:rPr>
              <a:t/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Живите с полной силой, земляки! 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Пусть будут ваши помыслы легки,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И если есть на белом свете рай,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То это наш </a:t>
            </a:r>
            <a:r>
              <a:rPr lang="ru-RU" sz="1400" dirty="0" err="1" smtClean="0">
                <a:latin typeface="Georgia" pitchFamily="18" charset="0"/>
              </a:rPr>
              <a:t>Тисульский</a:t>
            </a:r>
            <a:r>
              <a:rPr lang="ru-RU" sz="1400" dirty="0" smtClean="0">
                <a:latin typeface="Georgia" pitchFamily="18" charset="0"/>
              </a:rPr>
              <a:t> щедрый край!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2.На всей планете края лучше нет,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Героев наших знают миллионы.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В далеком космосе оставлен след,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 Тяжелый колос созревает в поле,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Нам не нужны за морем острова,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Твои озера глубиною манят.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И не к чему напрасные слова,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Когда своя земля у нас такая.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/>
          </a:p>
        </p:txBody>
      </p:sp>
      <p:pic>
        <p:nvPicPr>
          <p:cNvPr id="15362" name="Picture 2" descr="D:\Рабочий стол\Композитор В.Пипек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8"/>
            <a:ext cx="3174052" cy="441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09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9611"/>
            <a:ext cx="9252520" cy="1038225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</a:rPr>
              <a:t>Детская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художественная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</a:rPr>
              <a:t>школа № 14 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мени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</a:rPr>
              <a:t>А. А. Леонова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дополнительное образование — Детская Художественная школа № 14 Имени А. А. Леонова — Кемеровская область (Кузбасс), фото №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39502"/>
            <a:ext cx="7896138" cy="4803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ий стол\мама фото\IMG_20200604_1108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8893652" cy="49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42858"/>
            <a:ext cx="3600400" cy="6606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Озеро Песчаное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0284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Пусто Озеро в Кемеровской области - Как добраться?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8"/>
            <a:ext cx="8715436" cy="48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28926" y="285734"/>
            <a:ext cx="3600400" cy="66065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Озеро Пустое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зеро Берчикуль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-8572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99542"/>
            <a:ext cx="4248472" cy="1125140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Самусев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Иванович</a:t>
            </a:r>
          </a:p>
        </p:txBody>
      </p:sp>
      <p:pic>
        <p:nvPicPr>
          <p:cNvPr id="4" name="Picture 2" descr="D:\Рабочий стол\предметная неделя 2020\Самусев Владимир Иванович\IMG-20201110-WA002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7818" y="98178"/>
            <a:ext cx="3139528" cy="5045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фото природы тисуль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321"/>
            <a:ext cx="9036496" cy="51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5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3478"/>
            <a:ext cx="7892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Безменова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Станиславовна</a:t>
            </a:r>
            <a:endParaRPr lang="ru-RU" sz="4000" dirty="0"/>
          </a:p>
        </p:txBody>
      </p:sp>
      <p:pic>
        <p:nvPicPr>
          <p:cNvPr id="5" name="Picture 3" descr="D:\Рабочий стол\конкурс 2\IMG-20201104-WA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785800"/>
            <a:ext cx="4097858" cy="4097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художники Тисульского район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257175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Тисуль: eugzolotuhin — LiveJourna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652" y="131555"/>
            <a:ext cx="7831757" cy="4993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3009" y="0"/>
            <a:ext cx="7772400" cy="112514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Тисульский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Центр досуга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-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  <a:t>перестроенное здание Троицкой церкви села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/>
              </a:rPr>
              <a:t>Тисульского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  <a:t> (церковь в Тисуле была закрыта в 1935г.)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4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7574"/>
            <a:ext cx="7772400" cy="10215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Рожок</a:t>
            </a:r>
            <a:r>
              <a:rPr lang="ru-RU" sz="2000" b="0" dirty="0" smtClean="0">
                <a:effectLst/>
              </a:rPr>
              <a:t> – </a:t>
            </a:r>
            <a:r>
              <a:rPr lang="ru-RU" sz="1600" b="0" dirty="0" smtClean="0">
                <a:effectLst/>
              </a:rPr>
              <a:t>это русский </a:t>
            </a:r>
            <a:r>
              <a:rPr lang="ru-RU" sz="1600" b="0" dirty="0">
                <a:effectLst/>
              </a:rPr>
              <a:t>народный духовой музыкальный инструмент; использовался, </a:t>
            </a:r>
            <a:r>
              <a:rPr lang="ru-RU" sz="1600" b="0" dirty="0" smtClean="0">
                <a:effectLst/>
              </a:rPr>
              <a:t>в основном</a:t>
            </a:r>
            <a:r>
              <a:rPr lang="ru-RU" sz="1600" b="0" dirty="0">
                <a:effectLst/>
              </a:rPr>
              <a:t>, пастухами.</a:t>
            </a: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3400" y="123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Музыкальные инструменты</a:t>
            </a:r>
          </a:p>
        </p:txBody>
      </p:sp>
      <p:pic>
        <p:nvPicPr>
          <p:cNvPr id="1026" name="Picture 2" descr="Владимирский рожок купить | TA-MUSIC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7917" l="1250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5374">
            <a:off x="1374806" y="1396019"/>
            <a:ext cx="60960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ож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86644" y="3590930"/>
            <a:ext cx="857256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9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-92546"/>
            <a:ext cx="7772400" cy="112514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Гусли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—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русский народный струнный щипковый музыкальный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инструмент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Гусли - Сайт art-music-club!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" b="96250" l="1139" r="950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7615">
            <a:off x="1603701" y="890355"/>
            <a:ext cx="522520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572396" y="3857634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7772400" cy="1021556"/>
          </a:xfrm>
        </p:spPr>
        <p:txBody>
          <a:bodyPr/>
          <a:lstStyle/>
          <a:p>
            <a:r>
              <a:rPr lang="ru-RU" sz="2000" dirty="0" smtClean="0"/>
              <a:t>Свирель – </a:t>
            </a:r>
            <a:r>
              <a:rPr lang="ru-RU" sz="1600" b="0" dirty="0" smtClean="0"/>
              <a:t>это  русский народный духовой музыкальный инструмент,  род продольной </a:t>
            </a:r>
            <a:r>
              <a:rPr lang="ru-RU" sz="1600" dirty="0" smtClean="0"/>
              <a:t>флейты</a:t>
            </a:r>
            <a:r>
              <a:rPr lang="ru-RU" sz="1600" b="0" dirty="0" smtClean="0"/>
              <a:t>.</a:t>
            </a:r>
            <a:endParaRPr lang="ru-RU" sz="1600" b="0" dirty="0"/>
          </a:p>
        </p:txBody>
      </p:sp>
      <p:pic>
        <p:nvPicPr>
          <p:cNvPr id="4098" name="Picture 2" descr="Свирель | История музык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0" b="99010" l="5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28060"/>
            <a:ext cx="53435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429520" y="366236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5184576" cy="1021556"/>
          </a:xfrm>
        </p:spPr>
        <p:txBody>
          <a:bodyPr>
            <a:normAutofit fontScale="90000"/>
          </a:bodyPr>
          <a:lstStyle/>
          <a:p>
            <a:r>
              <a:rPr lang="ru-RU" sz="2200" dirty="0" err="1">
                <a:effectLst/>
              </a:rPr>
              <a:t>Балала́йка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smtClean="0">
                <a:effectLst/>
              </a:rPr>
              <a:t> </a:t>
            </a:r>
            <a:r>
              <a:rPr lang="ru-RU" sz="2000" b="0" dirty="0">
                <a:effectLst/>
              </a:rPr>
              <a:t>— </a:t>
            </a:r>
            <a:r>
              <a:rPr lang="ru-RU" sz="1800" b="0" dirty="0">
                <a:effectLst/>
              </a:rPr>
              <a:t>русский 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народный </a:t>
            </a:r>
            <a:r>
              <a:rPr lang="ru-RU" sz="1800" b="0" dirty="0">
                <a:effectLst/>
              </a:rPr>
              <a:t>трёхструнный 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щипковый </a:t>
            </a:r>
            <a:r>
              <a:rPr lang="ru-RU" sz="1800" b="0" dirty="0">
                <a:effectLst/>
              </a:rPr>
              <a:t>музыкальный 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инструмент </a:t>
            </a:r>
            <a:r>
              <a:rPr lang="ru-RU" sz="1800" b="0" dirty="0">
                <a:effectLst/>
              </a:rPr>
              <a:t>с корпусом треугольной формы.</a:t>
            </a:r>
            <a:endParaRPr lang="ru-RU" sz="1800" dirty="0"/>
          </a:p>
        </p:txBody>
      </p:sp>
      <p:pic>
        <p:nvPicPr>
          <p:cNvPr id="5124" name="Picture 4" descr="Статья, Выбираем балалайку, форма, виды, типы, обзор, | Muzm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72010" y="841312"/>
            <a:ext cx="4968552" cy="34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балала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3805244"/>
            <a:ext cx="714380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7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712968" cy="1021556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Гармонь</a:t>
            </a:r>
            <a:r>
              <a:rPr lang="ru-RU" sz="2000" b="0" dirty="0">
                <a:effectLst/>
              </a:rPr>
              <a:t> (гармошка)—</a:t>
            </a:r>
            <a:r>
              <a:rPr lang="ru-RU" sz="2400" b="0" dirty="0">
                <a:effectLst/>
              </a:rPr>
              <a:t> </a:t>
            </a:r>
            <a:r>
              <a:rPr lang="ru-RU" sz="1600" b="0" dirty="0">
                <a:effectLst/>
                <a:hlinkClick r:id="rId3"/>
              </a:rPr>
              <a:t>духовой язычковый</a:t>
            </a:r>
            <a:r>
              <a:rPr lang="ru-RU" sz="1600" b="0" dirty="0">
                <a:effectLst/>
              </a:rPr>
              <a:t> клавишно-пневматический </a:t>
            </a:r>
            <a:r>
              <a:rPr lang="ru-RU" sz="1600" b="0" dirty="0">
                <a:effectLst/>
                <a:hlinkClick r:id="rId4"/>
              </a:rPr>
              <a:t>музыкальный инструмент</a:t>
            </a:r>
            <a:r>
              <a:rPr lang="ru-RU" sz="1600" b="0" dirty="0">
                <a:effectLst/>
              </a:rPr>
              <a:t> с мехами и двумя кнопочными клавиатурами. </a:t>
            </a:r>
            <a:endParaRPr lang="ru-RU" sz="1600" dirty="0"/>
          </a:p>
        </p:txBody>
      </p:sp>
      <p:pic>
        <p:nvPicPr>
          <p:cNvPr id="6146" name="Picture 2" descr="Шуйская гармонь «Барыня» Z44XL - 25х25-III – четырехголосный язычковый  музыкальный инструмент | Цена - 45 470 руб. | Купить в рассрочку с доставко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" b="98579" l="0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275606"/>
            <a:ext cx="4913312" cy="39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гарм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643834" y="3662368"/>
            <a:ext cx="857256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:\Фольклор 12\Дуслык\дуслык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752" y="2199625"/>
            <a:ext cx="4410248" cy="292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:\Фольклор 12\Дуслык\Дуслык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16" y="351481"/>
            <a:ext cx="4680520" cy="315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-308570"/>
            <a:ext cx="4968552" cy="72712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Ансамбль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Дуслык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-35868"/>
            <a:ext cx="4752528" cy="11251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Цыганский ансамбль «Очи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черные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руководитель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Н.В.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Дробовской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D:\Рабочий стол\очи черные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785800"/>
            <a:ext cx="7548119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95686"/>
            <a:ext cx="807524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«Красота  </a:t>
            </a:r>
            <a:r>
              <a:rPr lang="ru-RU" b="1" dirty="0" err="1">
                <a:effectLst/>
                <a:latin typeface="Times New Roman" pitchFamily="18" charset="0"/>
                <a:cs typeface="Times New Roman" pitchFamily="18" charset="0"/>
              </a:rPr>
              <a:t>Тисульской</a:t>
            </a: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 земли в поэзии, живописи, музыке».</a:t>
            </a:r>
            <a:b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Дорога_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72462" y="3876682"/>
            <a:ext cx="714380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79860"/>
            <a:ext cx="7772400" cy="4286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Армянский ансамбль «Ани»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руководитель Ани-</a:t>
            </a:r>
            <a:r>
              <a:rPr lang="ru-RU" sz="1600" b="1" dirty="0" err="1" smtClean="0">
                <a:solidFill>
                  <a:srgbClr val="FF0000"/>
                </a:solidFill>
              </a:rPr>
              <a:t>Боришав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Апетович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Хачатрян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:\Рабочий стол\IMG_15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835768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702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2" y="483518"/>
            <a:ext cx="489654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32" y="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НАРОДНЫЙ ФОЛЬКЛОРНЫЙ АНСАМБЛЬ «ЖАРКИ»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Рук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. О.Н. Перфильева</a:t>
            </a:r>
          </a:p>
        </p:txBody>
      </p:sp>
      <p:pic>
        <p:nvPicPr>
          <p:cNvPr id="5" name="Рисунок 4" descr="DSC0917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779662"/>
            <a:ext cx="4608512" cy="321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36096" y="699542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бразован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 1976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году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иблиотечный портал Кемеров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502"/>
            <a:ext cx="6768752" cy="4686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-380578"/>
            <a:ext cx="6480720" cy="112514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Тисульская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центральная районная библиотека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7169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0" y="2428874"/>
            <a:ext cx="4704743" cy="49188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Ровенская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Светлана Владимировна</a:t>
            </a:r>
            <a:endParaRPr lang="ru-RU" sz="3600" dirty="0"/>
          </a:p>
        </p:txBody>
      </p:sp>
      <p:pic>
        <p:nvPicPr>
          <p:cNvPr id="5" name="Picture 2" descr="F:\новый урок 2020\лит.объединение Радуга\ву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142858"/>
            <a:ext cx="4291043" cy="485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74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 bwMode="auto">
          <a:xfrm>
            <a:off x="4643438" y="1928808"/>
            <a:ext cx="4704743" cy="553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None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Титаева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Константиновна</a:t>
            </a:r>
            <a:endParaRPr lang="ru-RU" sz="3600" dirty="0"/>
          </a:p>
        </p:txBody>
      </p:sp>
      <p:pic>
        <p:nvPicPr>
          <p:cNvPr id="6" name="Picture 2" descr="F:\новый урок 2020\лит.объединение Радуга\Титае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8"/>
            <a:ext cx="4159340" cy="478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 txBox="1">
            <a:spLocks/>
          </p:cNvSpPr>
          <p:nvPr/>
        </p:nvSpPr>
        <p:spPr bwMode="auto">
          <a:xfrm>
            <a:off x="4286248" y="1857370"/>
            <a:ext cx="4704743" cy="4805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None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/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Хайрулин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 Николаевич </a:t>
            </a:r>
            <a:endParaRPr lang="ru-RU" sz="3600" dirty="0"/>
          </a:p>
        </p:txBody>
      </p:sp>
      <p:pic>
        <p:nvPicPr>
          <p:cNvPr id="3074" name="Picture 2" descr="D:\Рабочий стол\IMG_20201109_18201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54531" y="540250"/>
            <a:ext cx="5009591" cy="3929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64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128792" cy="1021556"/>
          </a:xfrm>
        </p:spPr>
        <p:txBody>
          <a:bodyPr/>
          <a:lstStyle/>
          <a:p>
            <a:pPr algn="ctr"/>
            <a:r>
              <a:rPr lang="ru-RU" sz="3600" dirty="0" smtClean="0"/>
              <a:t>Практическая работа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223" y="627534"/>
            <a:ext cx="8712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</a:t>
            </a:r>
          </a:p>
          <a:p>
            <a:pPr algn="ctr"/>
            <a:r>
              <a:rPr lang="ru-RU" sz="30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«Люблю </a:t>
            </a:r>
            <a:r>
              <a:rPr lang="ru-RU" sz="3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тебя, мой край родной</a:t>
            </a:r>
            <a:r>
              <a:rPr lang="ru-RU" sz="30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000" b="1" dirty="0">
              <a:solidFill>
                <a:schemeClr val="bg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урок про тисуль 31 марта 2021\detsad-63420-14485725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12758"/>
            <a:ext cx="4930194" cy="32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444" y="88925"/>
            <a:ext cx="8712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для изготовления макета</a:t>
            </a:r>
          </a:p>
        </p:txBody>
      </p:sp>
      <p:pic>
        <p:nvPicPr>
          <p:cNvPr id="3074" name="Picture 2" descr="Набор цветной бумаги и картона А4 № 1School Отличник 16 листов 16 цветов  немелованная - купить в Москве оптом и в розницу в интернет-магазине Delok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1210">
            <a:off x="428739" y="617444"/>
            <a:ext cx="2156684" cy="2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1251002744_2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718" y="630266"/>
            <a:ext cx="1008411" cy="19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Обои «Морские камешки» () для рабочего стола - - скачать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900" y="1986478"/>
            <a:ext cx="2900363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лей ПВА-М ЛУЧ (бумага, картон, кожа, ткань, дерево), 45 г, 20С1351-08 -  купить на cайте ОФИСМАГ. Недорого, доставка.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5733" l="11267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271" y="1592429"/>
            <a:ext cx="1790785" cy="17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⬇ Скачать картинки Дерево ветки, стоковые фото Дерево ветки в хорошем  качестве | Depositphoto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837" y="739713"/>
            <a:ext cx="2566911" cy="17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Губка для посуды. Виды и формы. Сроки замены и особенност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864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14" y="3159435"/>
            <a:ext cx="2799051" cy="18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Играем Вместе Игровой набор &quot;Дикие животные умеренной полосы&quot; 7 фигурок  купить в Краснодаре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2" b="97955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010" y="3150102"/>
            <a:ext cx="3636142" cy="36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817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7924" y="3363747"/>
            <a:ext cx="1152410" cy="16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 descr="Играем Вместе Игровой набор &quot;Дикие животные умеренной полосы&quot; 7 фигурок  купить в Краснодаре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7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4877"/>
          <a:stretch/>
        </p:blipFill>
        <p:spPr bwMode="auto">
          <a:xfrm>
            <a:off x="4473629" y="2840164"/>
            <a:ext cx="1318663" cy="20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лки из гофрированной бумаг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0"/>
            <a:ext cx="4608512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8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5063"/>
            <a:ext cx="8496944" cy="102155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Правила работы с ручными инструментами: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75606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Ножницы: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не держать острыми концами вверх;</a:t>
            </a:r>
          </a:p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передавать кольцами вперед;</a:t>
            </a:r>
          </a:p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при работе берегите пальцы левой руки;</a:t>
            </a:r>
          </a:p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резать материал нужно серединой лезвия.</a:t>
            </a:r>
          </a:p>
          <a:p>
            <a:pPr algn="ctr">
              <a:lnSpc>
                <a:spcPct val="90000"/>
              </a:lnSpc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Клей: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перед работой с клеем нужно застелить парту клеенкой или газетой;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постарайтесь, чтобы клей не попадал в глаза, одежду, лицо;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после работы клей плотно закройте, уберите;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вымойте руки.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исуль: eugzolotuhin — LiveJourna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52280"/>
            <a:ext cx="8928992" cy="5091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8426"/>
            <a:ext cx="8229600" cy="1038225"/>
          </a:xfrm>
        </p:spPr>
        <p:txBody>
          <a:bodyPr/>
          <a:lstStyle/>
          <a:p>
            <a:pPr algn="ctr"/>
            <a:r>
              <a:rPr lang="ru-RU" sz="3200" b="1" dirty="0" smtClean="0"/>
              <a:t>Историко - краеведческий музей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497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Тисульский район Кемеровской области: природные достопримечательности и  историческая ценност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2498"/>
            <a:ext cx="9144000" cy="51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3713038"/>
            <a:ext cx="5489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Наш край родной, Мы  __________ тобой!</a:t>
            </a:r>
          </a:p>
        </p:txBody>
      </p:sp>
    </p:spTree>
    <p:extLst>
      <p:ext uri="{BB962C8B-B14F-4D97-AF65-F5344CB8AC3E}">
        <p14:creationId xmlns:p14="http://schemas.microsoft.com/office/powerpoint/2010/main" val="1429844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ирода, растения и животные Кемеровской област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9036496" cy="4958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843558"/>
            <a:ext cx="375476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Кемеровской области</a:t>
            </a:r>
            <a:endParaRPr lang="ru-RU" dirty="0"/>
          </a:p>
        </p:txBody>
      </p:sp>
      <p:pic>
        <p:nvPicPr>
          <p:cNvPr id="8196" name="Picture 4" descr="Карта Кемеров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6" b="90769" l="8354" r="93671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32344"/>
            <a:ext cx="4824536" cy="58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907704" y="0"/>
            <a:ext cx="3024336" cy="2900858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156000" t="-42000" r="-45000" b="-26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олотодобыча в Сибири: История, факты – Это Сибирь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7" y="346004"/>
            <a:ext cx="7272808" cy="4772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-236562"/>
            <a:ext cx="7056784" cy="8572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Золотая лихорадка в Сибири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59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oldru.info/wp-content/uploads/2019/08/dobycha-zolota-v-sibi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7776864" cy="480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ъёмка на месте Каштакского острога. 300 лет спустя. Тисульский район. - 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51470"/>
            <a:ext cx="7929228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295</Words>
  <Application>Microsoft Office PowerPoint</Application>
  <PresentationFormat>Экран (16:9)</PresentationFormat>
  <Paragraphs>62</Paragraphs>
  <Slides>40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Океан</vt:lpstr>
      <vt:lpstr>Презентация PowerPoint</vt:lpstr>
      <vt:lpstr>Презентация PowerPoint</vt:lpstr>
      <vt:lpstr>«Красота  Тисульской земли в поэзии, живописи, музыке». </vt:lpstr>
      <vt:lpstr>Историко - краеведческий музей</vt:lpstr>
      <vt:lpstr>Презентация PowerPoint</vt:lpstr>
      <vt:lpstr>Карта Кемеровской области</vt:lpstr>
      <vt:lpstr>Золотая лихорадка в Сибири</vt:lpstr>
      <vt:lpstr>Презентация PowerPoint</vt:lpstr>
      <vt:lpstr>Презентация PowerPoint</vt:lpstr>
      <vt:lpstr>река «Кия» в переводе с тюркского значит  «скалистый обрыв» (Длина реки – 548 км) </vt:lpstr>
      <vt:lpstr>Окрестности  деревни Шестаково в Кемеровской области - самое крупное кладбище динозавров в России  </vt:lpstr>
      <vt:lpstr>  Сопка «Кондовый бухтай» </vt:lpstr>
      <vt:lpstr>Символика Тисульского муниципального округа</vt:lpstr>
      <vt:lpstr>          композитор В.М. Пипекин  сл.С Ровенской  ГИМН ТИСУЛЬСКОГО РАЙОНА 1 .Среди больших и шумных городов  Тисульский край на карте незаметен,  Но, как букет из полевых цветов, Он греет душу теплотой и светом. Дурманит, манит неба синева, Шумят берёзы, на ветру красуясь,  Полна таёжным хмелем голова, И я тобой, Тисуль, не налюбуюсь. Припев Живите с полной силой, земляки!  Пусть будут ваши помыслы легки, И если есть на белом свете рай, То это наш Тисульский щедрый край! 2.На всей планете края лучше нет, Героев наших знают миллионы. В далеком космосе оставлен след,  Тяжелый колос созревает в поле, Нам не нужны за морем острова, Твои озера глубиною манят. И не к чему напрасные слова, Когда своя земля у нас такая.        </vt:lpstr>
      <vt:lpstr>Детская художественная школа № 14 имени А. А. Леонова </vt:lpstr>
      <vt:lpstr>Озеро Песчаное</vt:lpstr>
      <vt:lpstr>Озеро Пустое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Рожок – это русский народный духовой музыкальный инструмент; использовался, в основном, пастухами.</vt:lpstr>
      <vt:lpstr>Презентация PowerPoint</vt:lpstr>
      <vt:lpstr>Свирель – это  русский народный духовой музыкальный инструмент,  род продольной флейты.</vt:lpstr>
      <vt:lpstr>Балала́йка  — русский  народный трёхструнный  щипковый музыкальный  инструмент с корпусом треугольной формы.</vt:lpstr>
      <vt:lpstr>Гармонь (гармошка)— духовой язычковый клавишно-пневматический музыкальный инструмент с мехами и двумя кнопочными клавиатурами.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работа</vt:lpstr>
      <vt:lpstr>Презентация PowerPoint</vt:lpstr>
      <vt:lpstr>Презентация PowerPoint</vt:lpstr>
      <vt:lpstr>Правила работы с ручными инструментами: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Синева 3</dc:title>
  <dc:creator>Администратор</dc:creator>
  <cp:lastModifiedBy>Пользователь Windows</cp:lastModifiedBy>
  <cp:revision>135</cp:revision>
  <dcterms:created xsi:type="dcterms:W3CDTF">2018-04-30T17:59:46Z</dcterms:created>
  <dcterms:modified xsi:type="dcterms:W3CDTF">2021-05-05T10:50:19Z</dcterms:modified>
</cp:coreProperties>
</file>