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1" r:id="rId2"/>
    <p:sldId id="261" r:id="rId3"/>
    <p:sldId id="262" r:id="rId4"/>
    <p:sldId id="263" r:id="rId5"/>
    <p:sldId id="264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F59CCB7-A99C-4673-ACFF-375F4763CA58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464EE61-F1BC-4A5F-BAA0-D9EED3236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27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4E3A263-4891-4611-87F3-1EF0C8CFED15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0DC01C8-56A8-4CF5-B229-626048B2F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3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7DAD480-3B11-445F-AB95-821FF7A4A273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813350F-315B-445F-A06E-2D70F88FD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16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D974D-421F-4145-84CD-1AF39E9DA2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265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4126C-861F-457B-8418-5940AB491B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506436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040918B-B383-4448-BAF0-F32DEDE3B841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DEFBFCF-D71F-42F0-B025-18E5FE628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29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ED839BA-893D-4071-88D2-A86BBFB7F58C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1C53B9D-E111-48A4-928D-A8FC17E01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52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0A6A113-07F2-4AF7-885B-2058EFA9B5C0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93EFFEB-7C5A-4EB9-9F4B-38779B9BF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2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4A1C610-9CDA-4A94-A1FA-95A57D972B3C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7441A98-7B6A-4C8A-8509-2503EA17B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4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14B05A5-200D-4623-BE13-8654688425EB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6605668-47A8-4CF6-9DC5-7097E3BD7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22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D4C5D7B-FD49-41C8-BDD6-D3E8CEC7A127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658AC60-E1AE-4227-9CB0-FB4D725D9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7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DDD417F-6EB5-498A-8B61-9CB6BAED70E1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641A353-6F26-47D9-A08D-557315DE7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4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CA6FBCD-3072-4486-B44B-7AE378273E1F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8B67B74-8C75-49F2-B85F-948905DB5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0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284742-06F3-4A02-9099-3643F7E4A686}" type="slidenum">
              <a:rPr lang="ru-RU" alt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2055" name="Рисунок 6" descr="2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Рисунок 7" descr="7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97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артинка 1941-1945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ahoma" pitchFamily="34" charset="0"/>
              </a:rPr>
              <a:t>Муниципальное автономное образовательное учреждение </a:t>
            </a:r>
            <a:br>
              <a:rPr lang="ru-RU" b="1" dirty="0">
                <a:solidFill>
                  <a:schemeClr val="bg1"/>
                </a:solidFill>
                <a:latin typeface="Tahoma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ahoma" pitchFamily="34" charset="0"/>
              </a:rPr>
              <a:t>Тисульская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</a:rPr>
              <a:t> средняя общеобразовательная школа №1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414908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Выполнили:                                                                                            </a:t>
            </a:r>
          </a:p>
          <a:p>
            <a:pPr algn="r"/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Плиско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Елена Александровна, </a:t>
            </a:r>
          </a:p>
          <a:p>
            <a:pPr algn="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 изобразительного  искусства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Загумённая Наталья Александровна,</a:t>
            </a:r>
          </a:p>
          <a:p>
            <a:pPr algn="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музыки,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Елисеева Лилия Витальевна, учитель технологии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6395849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2019 год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5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ÐÐ²ÑÐ¾Ð¿Ð¾ÑÑÑÐµÑ (187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86" y="548680"/>
            <a:ext cx="4267950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825" y="665163"/>
            <a:ext cx="3922713" cy="56324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4000" b="1" i="1" dirty="0">
              <a:solidFill>
                <a:srgbClr val="AE151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4000" b="1" i="1" dirty="0">
                <a:solidFill>
                  <a:srgbClr val="AE1517"/>
                </a:solidFill>
                <a:latin typeface="Times New Roman" pitchFamily="18" charset="0"/>
                <a:cs typeface="Times New Roman" pitchFamily="18" charset="0"/>
              </a:rPr>
              <a:t>Виктор</a:t>
            </a:r>
          </a:p>
          <a:p>
            <a:pPr algn="ctr" eaLnBrk="1" hangingPunct="1">
              <a:defRPr/>
            </a:pPr>
            <a:r>
              <a:rPr lang="ru-RU" sz="4000" b="1" i="1" dirty="0">
                <a:solidFill>
                  <a:srgbClr val="AE1517"/>
                </a:solidFill>
                <a:latin typeface="Times New Roman" pitchFamily="18" charset="0"/>
                <a:cs typeface="Times New Roman" pitchFamily="18" charset="0"/>
              </a:rPr>
              <a:t>Михайлович</a:t>
            </a:r>
          </a:p>
          <a:p>
            <a:pPr algn="ctr" eaLnBrk="1" hangingPunct="1">
              <a:defRPr/>
            </a:pPr>
            <a:r>
              <a:rPr lang="ru-RU" sz="4000" b="1" i="1" dirty="0">
                <a:solidFill>
                  <a:srgbClr val="AE1517"/>
                </a:solidFill>
                <a:latin typeface="Times New Roman" pitchFamily="18" charset="0"/>
                <a:cs typeface="Times New Roman" pitchFamily="18" charset="0"/>
              </a:rPr>
              <a:t>Васнецов</a:t>
            </a:r>
            <a:endParaRPr lang="ru-RU" sz="4000" dirty="0">
              <a:solidFill>
                <a:srgbClr val="AE151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4000" dirty="0">
                <a:solidFill>
                  <a:srgbClr val="AE151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defRPr/>
            </a:pPr>
            <a:r>
              <a:rPr lang="ru-RU" sz="4000" dirty="0">
                <a:solidFill>
                  <a:srgbClr val="AE1517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 eaLnBrk="1" hangingPunct="1">
              <a:defRPr/>
            </a:pPr>
            <a:r>
              <a:rPr lang="ru-RU" sz="4000" dirty="0">
                <a:solidFill>
                  <a:srgbClr val="AE1517"/>
                </a:solidFill>
                <a:latin typeface="Times New Roman" pitchFamily="18" charset="0"/>
                <a:cs typeface="Times New Roman" pitchFamily="18" charset="0"/>
              </a:rPr>
              <a:t>1848-1926</a:t>
            </a:r>
          </a:p>
          <a:p>
            <a:pPr algn="ctr" eaLnBrk="1" hangingPunct="1">
              <a:defRPr/>
            </a:pPr>
            <a:endParaRPr lang="ru-RU" sz="4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4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286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+000+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19798"/>
            <a:ext cx="6768752" cy="5073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547813" y="441325"/>
            <a:ext cx="5778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600" b="1" dirty="0" err="1">
                <a:latin typeface="+mj-lt"/>
                <a:cs typeface="Times New Roman" pitchFamily="18" charset="0"/>
              </a:rPr>
              <a:t>В.М.Васнецов</a:t>
            </a:r>
            <a:r>
              <a:rPr lang="ru-RU" altLang="ru-RU" sz="3600" b="1" dirty="0">
                <a:latin typeface="+mj-lt"/>
                <a:cs typeface="Times New Roman" pitchFamily="18" charset="0"/>
              </a:rPr>
              <a:t> </a:t>
            </a:r>
            <a:r>
              <a:rPr lang="ru-RU" altLang="ru-RU" sz="3600" b="1" i="1" dirty="0">
                <a:solidFill>
                  <a:srgbClr val="1F7EE7"/>
                </a:solidFill>
                <a:latin typeface="+mj-lt"/>
                <a:cs typeface="Times New Roman" pitchFamily="18" charset="0"/>
              </a:rPr>
              <a:t>«Богатыри»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81342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 descr="Ð ÐÐµÐ½ÐµÑÐ¸Ð¸ Ð¿Ð¾ÐºÐ°Ð¶ÑÑ Ð»ÐµÐ½ÑÑ Â«ÐÐ»ÐµÐºÑÐ°Ð½Ð´Ñ ÐÐµÐ²ÑÐºÐ¸Ð¹Â» Ð­Ð¹Ð·ÐµÐ½ÑÑÐµÐ¹Ð½Ð° Ð¸ ÐÐ°ÑÐ¸Ð»ÑÐµÐ²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416"/>
            <a:ext cx="8032263" cy="53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3699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Фильм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«Александр Невский» </a:t>
            </a:r>
          </a:p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режиссера С.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Эзенштейна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48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http://dou24.ru/mkdou66/images/stories/news_2016/29.04.16/41prok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3844310" cy="540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/>
          <p:cNvSpPr>
            <a:spLocks noGrp="1"/>
          </p:cNvSpPr>
          <p:nvPr>
            <p:ph/>
          </p:nvPr>
        </p:nvSpPr>
        <p:spPr>
          <a:xfrm>
            <a:off x="4743902" y="717302"/>
            <a:ext cx="3889126" cy="5016500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4000" b="1" i="1" dirty="0" smtClean="0">
                <a:solidFill>
                  <a:srgbClr val="AE1517"/>
                </a:solidFill>
                <a:cs typeface="Times New Roman" pitchFamily="18" charset="0"/>
              </a:rPr>
              <a:t> </a:t>
            </a:r>
          </a:p>
          <a:p>
            <a:pPr marL="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4000" b="1" i="1" dirty="0" err="1" smtClean="0">
                <a:solidFill>
                  <a:srgbClr val="AE1517"/>
                </a:solidFill>
                <a:cs typeface="Times New Roman" pitchFamily="18" charset="0"/>
              </a:rPr>
              <a:t>С.С.Прокофьев</a:t>
            </a:r>
            <a:endParaRPr lang="ru-RU" sz="4000" dirty="0">
              <a:solidFill>
                <a:srgbClr val="AE1517"/>
              </a:solidFill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4000" dirty="0">
                <a:solidFill>
                  <a:srgbClr val="AE1517"/>
                </a:solidFill>
                <a:cs typeface="Times New Roman" pitchFamily="18" charset="0"/>
              </a:rPr>
              <a:t>  </a:t>
            </a:r>
            <a:r>
              <a:rPr lang="ru-RU" sz="4000" dirty="0" smtClean="0">
                <a:solidFill>
                  <a:srgbClr val="AE1517"/>
                </a:solidFill>
                <a:cs typeface="Times New Roman" pitchFamily="18" charset="0"/>
              </a:rPr>
              <a:t>русский </a:t>
            </a:r>
            <a:r>
              <a:rPr lang="ru-RU" sz="4000" dirty="0">
                <a:solidFill>
                  <a:srgbClr val="AE1517"/>
                </a:solidFill>
                <a:cs typeface="Times New Roman" pitchFamily="18" charset="0"/>
              </a:rPr>
              <a:t>композитор </a:t>
            </a:r>
          </a:p>
          <a:p>
            <a:pPr marL="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4000" dirty="0">
                <a:solidFill>
                  <a:srgbClr val="AE1517"/>
                </a:solidFill>
                <a:cs typeface="Times New Roman" pitchFamily="18" charset="0"/>
              </a:rPr>
              <a:t>     </a:t>
            </a:r>
          </a:p>
          <a:p>
            <a:pPr marL="0" indent="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4000" dirty="0" smtClean="0">
                <a:solidFill>
                  <a:srgbClr val="AE1517"/>
                </a:solidFill>
                <a:cs typeface="Times New Roman" pitchFamily="18" charset="0"/>
              </a:rPr>
              <a:t>1891-1953</a:t>
            </a:r>
            <a:endParaRPr lang="ru-RU" sz="4000" dirty="0">
              <a:solidFill>
                <a:srgbClr val="AE1517"/>
              </a:solidFill>
              <a:cs typeface="Times New Roman" pitchFamily="18" charset="0"/>
            </a:endParaRP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4000" b="1" i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806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epochtimes.ru/eet-content/uploads/2017/07/2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6858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900112" y="488726"/>
            <a:ext cx="7704137" cy="7080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000" b="1" dirty="0" err="1">
                <a:latin typeface="Times New Roman" pitchFamily="18" charset="0"/>
                <a:cs typeface="Times New Roman" pitchFamily="18" charset="0"/>
              </a:rPr>
              <a:t>С.С.Прокофьев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.  Кантата «Александр Невский»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Хор «Вставайте, люди русские!»</a:t>
            </a:r>
          </a:p>
        </p:txBody>
      </p:sp>
    </p:spTree>
    <p:extLst>
      <p:ext uri="{BB962C8B-B14F-4D97-AF65-F5344CB8AC3E}">
        <p14:creationId xmlns:p14="http://schemas.microsoft.com/office/powerpoint/2010/main" val="4714153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7"/>
          <p:cNvSpPr txBox="1">
            <a:spLocks/>
          </p:cNvSpPr>
          <p:nvPr/>
        </p:nvSpPr>
        <p:spPr bwMode="auto">
          <a:xfrm>
            <a:off x="4859338" y="361950"/>
            <a:ext cx="4114800" cy="5138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ru-RU" sz="4000" b="1" i="1" dirty="0" smtClean="0">
                <a:solidFill>
                  <a:srgbClr val="AE1517"/>
                </a:solidFill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4000" b="1" i="1" dirty="0" smtClean="0">
                <a:solidFill>
                  <a:srgbClr val="AE1517"/>
                </a:solidFill>
                <a:cs typeface="Times New Roman" pitchFamily="18" charset="0"/>
              </a:rPr>
              <a:t>Павел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4000" b="1" i="1" dirty="0" smtClean="0">
                <a:solidFill>
                  <a:srgbClr val="AE1517"/>
                </a:solidFill>
                <a:cs typeface="Times New Roman" pitchFamily="18" charset="0"/>
              </a:rPr>
              <a:t>Дмитриевич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4000" b="1" i="1" dirty="0" smtClean="0">
                <a:solidFill>
                  <a:srgbClr val="AE1517"/>
                </a:solidFill>
                <a:cs typeface="Times New Roman" pitchFamily="18" charset="0"/>
              </a:rPr>
              <a:t>Корин</a:t>
            </a:r>
            <a:endParaRPr lang="ru-RU" sz="4000" dirty="0" smtClean="0">
              <a:solidFill>
                <a:srgbClr val="AE1517"/>
              </a:solidFill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4000" dirty="0" smtClean="0">
                <a:solidFill>
                  <a:srgbClr val="AE1517"/>
                </a:solidFill>
                <a:cs typeface="Times New Roman" pitchFamily="18" charset="0"/>
              </a:rPr>
              <a:t>  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4000" dirty="0" smtClean="0">
                <a:solidFill>
                  <a:srgbClr val="AE1517"/>
                </a:solidFill>
                <a:cs typeface="Times New Roman" pitchFamily="18" charset="0"/>
              </a:rPr>
              <a:t>1892-1967</a:t>
            </a:r>
          </a:p>
          <a:p>
            <a:pPr algn="ctr" eaLnBrk="1" hangingPunct="1">
              <a:defRPr/>
            </a:pPr>
            <a:endParaRPr lang="ru-RU" sz="4000" b="1" i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29699" name="Picture 2" descr="ÐÐ°Ð²ÐµÐ» ÐÐ¾ÑÐ¸Ð½, 1933 Ð³Ð¾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71118"/>
            <a:ext cx="3816871" cy="527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6228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D7C35">
                  <a:gamma/>
                  <a:shade val="46275"/>
                  <a:invGamma/>
                  <a:alpha val="85001"/>
                </a:srgbClr>
              </a:gs>
              <a:gs pos="50000">
                <a:srgbClr val="FD7C35">
                  <a:alpha val="75000"/>
                </a:srgbClr>
              </a:gs>
              <a:gs pos="100000">
                <a:srgbClr val="FD7C35">
                  <a:gamma/>
                  <a:shade val="46275"/>
                  <a:invGamma/>
                  <a:alpha val="85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4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ru-RU" b="1" dirty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30725" name="TextBox 1"/>
          <p:cNvSpPr txBox="1">
            <a:spLocks noChangeArrowheads="1"/>
          </p:cNvSpPr>
          <p:nvPr/>
        </p:nvSpPr>
        <p:spPr bwMode="auto">
          <a:xfrm>
            <a:off x="971550" y="46259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39592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43719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88913"/>
            <a:ext cx="38163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5952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2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1747" name="Picture 4" descr="https://avatars.mds.yandex.net/get-pdb/812271/046b0118-66de-4eab-9440-d52543546e40/s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" y="185738"/>
            <a:ext cx="4259263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0" descr="http://img-fotki.yandex.ru/get/9/ivanpobeda.a0/0_23b10_e8ed8cfe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5738"/>
            <a:ext cx="4116388" cy="59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8890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096" y="404664"/>
            <a:ext cx="4029442" cy="6119961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02" name="Picture 2" descr="http://odigitria.by/wp-content/uploads/2014/03/Spa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9640"/>
            <a:ext cx="4139216" cy="6120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7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http://radodar.ru/wp-content/uploads/2014/01/23fev_plakat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672"/>
            <a:ext cx="798353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1203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 descr="https://lermontovgallery.ru/upload/medialibrary/d14/d14c2d0ea76311db970ab87c5b6768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554931"/>
            <a:ext cx="7716341" cy="474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327275" y="55895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Александр Александрович Дейнека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Оборона Севастополя. 1942 г.</a:t>
            </a:r>
          </a:p>
        </p:txBody>
      </p:sp>
    </p:spTree>
    <p:extLst>
      <p:ext uri="{BB962C8B-B14F-4D97-AF65-F5344CB8AC3E}">
        <p14:creationId xmlns:p14="http://schemas.microsoft.com/office/powerpoint/2010/main" val="7014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4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Практическая работа:</a:t>
            </a:r>
          </a:p>
          <a:p>
            <a:pPr marL="0" indent="0">
              <a:buFontTx/>
              <a:buNone/>
            </a:pPr>
            <a:endParaRPr lang="ru-RU" altLang="ru-RU" sz="4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ru-RU" altLang="ru-RU" sz="3600" b="1" i="1" dirty="0" smtClean="0">
                <a:solidFill>
                  <a:srgbClr val="FF0000"/>
                </a:solidFill>
                <a:cs typeface="Times New Roman" pitchFamily="18" charset="0"/>
              </a:rPr>
              <a:t>Изготовить брошь ко Дню Победы </a:t>
            </a:r>
          </a:p>
          <a:p>
            <a:pPr marL="0" indent="0" algn="ctr">
              <a:buFontTx/>
              <a:buNone/>
            </a:pPr>
            <a:endParaRPr lang="ru-RU" altLang="ru-RU" sz="36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alt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1 группа – изготавливает брошь по технологической карте №1</a:t>
            </a:r>
          </a:p>
          <a:p>
            <a:pPr marL="0" indent="0">
              <a:buFontTx/>
              <a:buNone/>
            </a:pPr>
            <a:endParaRPr lang="ru-RU" altLang="ru-RU" sz="36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alt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2 группа - изготавливает брошь по технологической карте №2</a:t>
            </a:r>
          </a:p>
          <a:p>
            <a:pPr marL="0" indent="0">
              <a:buFontTx/>
              <a:buNone/>
            </a:pPr>
            <a:endParaRPr lang="ru-RU" altLang="ru-RU" sz="4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ru-RU" altLang="ru-RU" sz="4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ru-RU" altLang="ru-RU" sz="44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1979613" y="2492375"/>
            <a:ext cx="92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1979613" y="3068638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8681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www.2225588.ru/upload/medialibrary/e7b/e7bb4e68b892f5b0983a9932828de466.jpg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404664"/>
            <a:ext cx="8229600" cy="5976664"/>
          </a:xfrm>
          <a:noFill/>
        </p:spPr>
      </p:pic>
    </p:spTree>
    <p:extLst>
      <p:ext uri="{BB962C8B-B14F-4D97-AF65-F5344CB8AC3E}">
        <p14:creationId xmlns:p14="http://schemas.microsoft.com/office/powerpoint/2010/main" val="35476136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ÐÐ¿Ð¸ÑÐ°Ð½Ð¸Ðµ ÐºÐ°ÑÑÐ¸Ð½Ñ ÐÐµÑÑÐ° ÐÑÐ¸Ð²Ð¾Ð½Ð¾Ð³Ð¾Ð²Ð° Â«ÐÐ¾Ð±ÐµÐ´Ð°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94945"/>
            <a:ext cx="7826201" cy="509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Пётр Александрович Кривоногов</a:t>
            </a: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«Победа». 1948 г.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054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 descr="https://lermontovgallery.ru/upload/medialibrary/d14/d14c2d0ea76311db970ab87c5b6768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481763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ÐÐ¿Ð¸ÑÐ°Ð½Ð¸Ðµ ÐºÐ°ÑÑÐ¸Ð½Ñ ÐÐµÑÑÐ° ÐÑÐ¸Ð²Ð¾Ð½Ð¾Ð³Ð¾Ð²Ð° Â«ÐÐ¾Ð±ÐµÐ´Ð°Â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5872162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842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800000"/>
                </a:solidFill>
                <a:cs typeface="Times New Roman" pitchFamily="18" charset="0"/>
              </a:rPr>
              <a:t>Тема урока: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7275" y="3128963"/>
            <a:ext cx="7331075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«Образы борьбы и победы </a:t>
            </a:r>
          </a:p>
          <a:p>
            <a:pPr algn="ctr" eaLnBrk="1" hangingPunct="1"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искусстве».</a:t>
            </a:r>
          </a:p>
        </p:txBody>
      </p:sp>
    </p:spTree>
    <p:extLst>
      <p:ext uri="{BB962C8B-B14F-4D97-AF65-F5344CB8AC3E}">
        <p14:creationId xmlns:p14="http://schemas.microsoft.com/office/powerpoint/2010/main" val="40481851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113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mtClean="0">
                <a:solidFill>
                  <a:srgbClr val="663300"/>
                </a:solidFill>
              </a:rPr>
              <a:t>Терминологическое лото</a:t>
            </a:r>
          </a:p>
        </p:txBody>
      </p:sp>
      <p:graphicFrame>
        <p:nvGraphicFramePr>
          <p:cNvPr id="7210" name="Group 42"/>
          <p:cNvGraphicFramePr>
            <a:graphicFrameLocks noGrp="1"/>
          </p:cNvGraphicFramePr>
          <p:nvPr>
            <p:ph type="tbl" idx="1"/>
          </p:nvPr>
        </p:nvGraphicFramePr>
        <p:xfrm>
          <a:off x="250825" y="1125538"/>
          <a:ext cx="8713788" cy="5543550"/>
        </p:xfrm>
        <a:graphic>
          <a:graphicData uri="http://schemas.openxmlformats.org/drawingml/2006/table">
            <a:tbl>
              <a:tblPr/>
              <a:tblGrid>
                <a:gridCol w="2904596">
                  <a:extLst>
                    <a:ext uri="{9D8B030D-6E8A-4147-A177-3AD203B41FA5}"/>
                  </a:extLst>
                </a:gridCol>
                <a:gridCol w="2904596">
                  <a:extLst>
                    <a:ext uri="{9D8B030D-6E8A-4147-A177-3AD203B41FA5}"/>
                  </a:extLst>
                </a:gridCol>
                <a:gridCol w="2904596">
                  <a:extLst>
                    <a:ext uri="{9D8B030D-6E8A-4147-A177-3AD203B41FA5}"/>
                  </a:extLst>
                </a:gridCol>
              </a:tblGrid>
              <a:tr h="2115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Учреждение, занимающееся сбором, изучением, хранением и экспонированием предметов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Предмет, выставленный для обозрения в музее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8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Коллективное посещение достопримечательных мест, музеев,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выставок и т п.</a:t>
                      </a:r>
                      <a:endParaRPr lang="ru-RU" sz="18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773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Редкий предмет, ценность которого определяется в первую очередь его уникальностью.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Художественный музей, в котором экспонируются произведения живописи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Настоящий, оригинальный предмет, не являющийся копией, подделкой.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655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Экспозиция, имеющая временный характер или регулярно сменяющийся состав экспонатов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Особо чтимый мемориальный или музейный предмет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8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Специальное помещение для хранения фондов музея.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268288" y="1112838"/>
            <a:ext cx="2873375" cy="2100262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 smtClean="0">
                <a:solidFill>
                  <a:srgbClr val="000000"/>
                </a:solidFill>
              </a:rPr>
              <a:t>                </a:t>
            </a:r>
            <a:r>
              <a:rPr lang="ru-RU" altLang="ru-RU" sz="2000" b="1" dirty="0" smtClean="0">
                <a:solidFill>
                  <a:srgbClr val="000000"/>
                </a:solidFill>
                <a:latin typeface="+mj-lt"/>
              </a:rPr>
              <a:t>Музей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6062663" y="1130300"/>
            <a:ext cx="2901950" cy="2082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+mj-lt"/>
              </a:rPr>
              <a:t>        Экскурсия</a:t>
            </a: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3125788" y="1117600"/>
            <a:ext cx="2914650" cy="20955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+mj-lt"/>
              </a:rPr>
              <a:t>           Экспонат</a:t>
            </a:r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246063" y="3214688"/>
            <a:ext cx="2879725" cy="17986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+mj-lt"/>
              </a:rPr>
              <a:t>           </a:t>
            </a:r>
            <a:r>
              <a:rPr lang="ru-RU" altLang="ru-RU" sz="2000" b="1" dirty="0" smtClean="0">
                <a:solidFill>
                  <a:srgbClr val="000000"/>
                </a:solidFill>
                <a:latin typeface="+mj-lt"/>
              </a:rPr>
              <a:t>Раритет</a:t>
            </a:r>
          </a:p>
        </p:txBody>
      </p:sp>
      <p:sp>
        <p:nvSpPr>
          <p:cNvPr id="7212" name="Rectangle 44"/>
          <p:cNvSpPr>
            <a:spLocks noChangeArrowheads="1"/>
          </p:cNvSpPr>
          <p:nvPr/>
        </p:nvSpPr>
        <p:spPr bwMode="auto">
          <a:xfrm>
            <a:off x="6062663" y="5021263"/>
            <a:ext cx="2868612" cy="1655762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+mj-lt"/>
              </a:rPr>
              <a:t>    Фондохранилище</a:t>
            </a:r>
          </a:p>
        </p:txBody>
      </p:sp>
      <p:sp>
        <p:nvSpPr>
          <p:cNvPr id="7213" name="Rectangle 45"/>
          <p:cNvSpPr>
            <a:spLocks noChangeArrowheads="1"/>
          </p:cNvSpPr>
          <p:nvPr/>
        </p:nvSpPr>
        <p:spPr bwMode="auto">
          <a:xfrm>
            <a:off x="6062663" y="3225800"/>
            <a:ext cx="2868612" cy="179546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+mj-lt"/>
              </a:rPr>
              <a:t>        Подлинник</a:t>
            </a:r>
          </a:p>
        </p:txBody>
      </p:sp>
      <p:sp>
        <p:nvSpPr>
          <p:cNvPr id="7214" name="Rectangle 46"/>
          <p:cNvSpPr>
            <a:spLocks noChangeArrowheads="1"/>
          </p:cNvSpPr>
          <p:nvPr/>
        </p:nvSpPr>
        <p:spPr bwMode="auto">
          <a:xfrm>
            <a:off x="250825" y="5013325"/>
            <a:ext cx="2890838" cy="165576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+mj-lt"/>
              </a:rPr>
              <a:t>          Выставка</a:t>
            </a:r>
          </a:p>
        </p:txBody>
      </p:sp>
      <p:sp>
        <p:nvSpPr>
          <p:cNvPr id="7215" name="Rectangle 47"/>
          <p:cNvSpPr>
            <a:spLocks noChangeArrowheads="1"/>
          </p:cNvSpPr>
          <p:nvPr/>
        </p:nvSpPr>
        <p:spPr bwMode="auto">
          <a:xfrm>
            <a:off x="3125788" y="3225800"/>
            <a:ext cx="2914650" cy="179546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Картинная</a:t>
            </a:r>
            <a:r>
              <a:rPr lang="vi-VN" altLang="ru-RU" sz="20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vi-VN" altLang="ru-RU" sz="2000" b="1">
                <a:latin typeface="Times New Roman" pitchFamily="18" charset="0"/>
                <a:cs typeface="Times New Roman" pitchFamily="18" charset="0"/>
              </a:rPr>
              <a:t>галере́я</a:t>
            </a:r>
            <a:endParaRPr lang="ru-RU" altLang="ru-RU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6" name="Rectangle 48"/>
          <p:cNvSpPr>
            <a:spLocks noChangeArrowheads="1"/>
          </p:cNvSpPr>
          <p:nvPr/>
        </p:nvSpPr>
        <p:spPr bwMode="auto">
          <a:xfrm>
            <a:off x="3125788" y="5026025"/>
            <a:ext cx="2914650" cy="164306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+mj-lt"/>
              </a:rPr>
              <a:t>         Реликвия</a:t>
            </a:r>
          </a:p>
        </p:txBody>
      </p:sp>
    </p:spTree>
    <p:extLst>
      <p:ext uri="{BB962C8B-B14F-4D97-AF65-F5344CB8AC3E}">
        <p14:creationId xmlns:p14="http://schemas.microsoft.com/office/powerpoint/2010/main" val="27381639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3" grpId="0" animBg="1"/>
      <p:bldP spid="7199" grpId="0" animBg="1"/>
      <p:bldP spid="7201" grpId="0" animBg="1"/>
      <p:bldP spid="7205" grpId="0" animBg="1"/>
      <p:bldP spid="7212" grpId="0" animBg="1"/>
      <p:bldP spid="7213" grpId="0" animBg="1"/>
      <p:bldP spid="7214" grpId="0" animBg="1"/>
      <p:bldP spid="7215" grpId="0" animBg="1"/>
      <p:bldP spid="72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Ð°ÑÑÐ¸Ð½ÐºÐ° ÑÐ¾ÑÑÐ¸Ñ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7306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0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Borodin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807" y="366167"/>
            <a:ext cx="3738632" cy="5256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4716463" y="333375"/>
            <a:ext cx="4067175" cy="50165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i="1" dirty="0" err="1">
                <a:solidFill>
                  <a:srgbClr val="AE1517"/>
                </a:solidFill>
                <a:latin typeface="Times New Roman" pitchFamily="18" charset="0"/>
                <a:cs typeface="Times New Roman" pitchFamily="18" charset="0"/>
              </a:rPr>
              <a:t>А.П.Бородин</a:t>
            </a:r>
            <a:endParaRPr lang="ru-RU" sz="4000" dirty="0">
              <a:solidFill>
                <a:srgbClr val="AE151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4000" dirty="0">
                <a:solidFill>
                  <a:srgbClr val="AE151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defRPr/>
            </a:pPr>
            <a:r>
              <a:rPr lang="ru-RU" sz="4000" dirty="0">
                <a:solidFill>
                  <a:srgbClr val="AE1517"/>
                </a:solidFill>
                <a:latin typeface="Times New Roman" pitchFamily="18" charset="0"/>
                <a:cs typeface="Times New Roman" pitchFamily="18" charset="0"/>
              </a:rPr>
              <a:t> русский композитор </a:t>
            </a:r>
          </a:p>
          <a:p>
            <a:pPr algn="ctr" eaLnBrk="1" hangingPunct="1">
              <a:defRPr/>
            </a:pPr>
            <a:r>
              <a:rPr lang="ru-RU" sz="4000" dirty="0">
                <a:solidFill>
                  <a:srgbClr val="AE1517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 eaLnBrk="1" hangingPunct="1">
              <a:defRPr/>
            </a:pPr>
            <a:r>
              <a:rPr lang="ru-RU" sz="4000" dirty="0">
                <a:solidFill>
                  <a:srgbClr val="AE1517"/>
                </a:solidFill>
                <a:latin typeface="Times New Roman" pitchFamily="18" charset="0"/>
                <a:cs typeface="Times New Roman" pitchFamily="18" charset="0"/>
              </a:rPr>
              <a:t>1833-1887</a:t>
            </a:r>
          </a:p>
          <a:p>
            <a:pPr algn="ctr" eaLnBrk="1" hangingPunct="1">
              <a:defRPr/>
            </a:pPr>
            <a:endParaRPr lang="ru-RU" sz="4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Симфония №2</a:t>
            </a:r>
          </a:p>
        </p:txBody>
      </p:sp>
    </p:spTree>
    <p:extLst>
      <p:ext uri="{BB962C8B-B14F-4D97-AF65-F5344CB8AC3E}">
        <p14:creationId xmlns:p14="http://schemas.microsoft.com/office/powerpoint/2010/main" val="1068949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http://arhivurokov.ru/multiurok/html/2017/02/16/s_58a5d098073a7/563745_4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072" y="548680"/>
            <a:ext cx="7919483" cy="554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4938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249</Words>
  <Application>Microsoft Office PowerPoint</Application>
  <PresentationFormat>Экран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урока:</vt:lpstr>
      <vt:lpstr>Терминологическое лото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13</cp:revision>
  <dcterms:created xsi:type="dcterms:W3CDTF">2019-06-11T11:17:06Z</dcterms:created>
  <dcterms:modified xsi:type="dcterms:W3CDTF">2020-02-17T06:48:17Z</dcterms:modified>
</cp:coreProperties>
</file>