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82" r:id="rId3"/>
    <p:sldId id="287" r:id="rId4"/>
    <p:sldId id="272" r:id="rId5"/>
    <p:sldId id="271" r:id="rId6"/>
    <p:sldId id="274" r:id="rId7"/>
    <p:sldId id="273" r:id="rId8"/>
    <p:sldId id="257" r:id="rId9"/>
    <p:sldId id="258" r:id="rId10"/>
    <p:sldId id="259" r:id="rId11"/>
    <p:sldId id="281" r:id="rId12"/>
    <p:sldId id="261" r:id="rId13"/>
    <p:sldId id="275" r:id="rId14"/>
    <p:sldId id="267" r:id="rId15"/>
    <p:sldId id="265" r:id="rId16"/>
    <p:sldId id="266" r:id="rId17"/>
    <p:sldId id="262" r:id="rId18"/>
    <p:sldId id="285" r:id="rId19"/>
    <p:sldId id="284" r:id="rId20"/>
    <p:sldId id="280" r:id="rId21"/>
    <p:sldId id="279" r:id="rId22"/>
    <p:sldId id="278" r:id="rId23"/>
    <p:sldId id="286" r:id="rId24"/>
    <p:sldId id="288" r:id="rId25"/>
    <p:sldId id="277" r:id="rId26"/>
    <p:sldId id="289" r:id="rId27"/>
    <p:sldId id="293" r:id="rId28"/>
    <p:sldId id="290" r:id="rId29"/>
    <p:sldId id="291" r:id="rId30"/>
    <p:sldId id="292" r:id="rId31"/>
    <p:sldId id="294" r:id="rId32"/>
    <p:sldId id="295" r:id="rId33"/>
    <p:sldId id="296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igrantka.com/varvara-krasa-dlinnaya-kosa/" TargetMode="External"/><Relationship Id="rId3" Type="http://schemas.openxmlformats.org/officeDocument/2006/relationships/hyperlink" Target="http://www.emigrantka.com/novye-poxozhdeniya-kota-v-sapogax/" TargetMode="External"/><Relationship Id="rId7" Type="http://schemas.openxmlformats.org/officeDocument/2006/relationships/hyperlink" Target="http://www.emigrantka.com/morozko/" TargetMode="External"/><Relationship Id="rId2" Type="http://schemas.openxmlformats.org/officeDocument/2006/relationships/hyperlink" Target="http://cityadspix.com/tsclick-IQBMU1JV-MKIGQY0P?&amp;sa=mh&amp;sa1=&amp;sa2=&amp;sa3=&amp;sa4=&amp;sa5=&amp;bt=20&amp;pt=9&amp;lt=2&amp;tl=1&amp;im=MTE0NTUtMC0xNDE4ODQ0NzI3LTEyMDMzMDAy&amp;fid=NDQ1NzU2Nzc1&amp;kw=%D0%9F%D0%9E%D0%94%D0%90%D0%A0%D0%9E%D0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igrantka.com/korolevstvo-krivyx-zerkal/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www.emigrantka.com/marya-iskusnica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2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42;%20&#1075;&#1086;&#1089;&#1090;&#1103;&#1093;%20&#1091;%20&#1089;&#1082;&#1072;&#1079;&#1082;&#1080;\&#1082;&#1086;&#1085;&#1094;&#1086;&#1074;&#1082;&#1072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Муниципальное автономное образовательное учреждение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Тисульская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средняя общеобразовательная школа №1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99695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                                                                                            </a:t>
            </a:r>
          </a:p>
          <a:p>
            <a:pPr algn="r"/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Плиско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Александровна, </a:t>
            </a:r>
          </a:p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 изобразительного  искусства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Загумённая Наталья Александровна,</a:t>
            </a:r>
          </a:p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музыки,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Елисеева Лилия Витальевна, учитель технологии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2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\Downloads\mqdefault.jpg"/>
          <p:cNvPicPr>
            <a:picLocks noChangeAspect="1" noChangeArrowheads="1"/>
          </p:cNvPicPr>
          <p:nvPr/>
        </p:nvPicPr>
        <p:blipFill>
          <a:blip r:embed="rId2" cstate="print"/>
          <a:srcRect l="12054" r="11607"/>
          <a:stretch>
            <a:fillRect/>
          </a:stretch>
        </p:blipFill>
        <p:spPr bwMode="auto">
          <a:xfrm>
            <a:off x="0" y="0"/>
            <a:ext cx="4556690" cy="3357562"/>
          </a:xfrm>
          <a:prstGeom prst="rect">
            <a:avLst/>
          </a:prstGeom>
          <a:noFill/>
        </p:spPr>
      </p:pic>
      <p:pic>
        <p:nvPicPr>
          <p:cNvPr id="3076" name="Picture 4" descr="C:\Users\Admin\Downloads\mqdefault (2).jpg"/>
          <p:cNvPicPr>
            <a:picLocks noChangeAspect="1" noChangeArrowheads="1"/>
          </p:cNvPicPr>
          <p:nvPr/>
        </p:nvPicPr>
        <p:blipFill>
          <a:blip r:embed="rId3" cstate="print"/>
          <a:srcRect l="10758" r="8224"/>
          <a:stretch>
            <a:fillRect/>
          </a:stretch>
        </p:blipFill>
        <p:spPr bwMode="auto">
          <a:xfrm>
            <a:off x="4308014" y="0"/>
            <a:ext cx="4835986" cy="3357562"/>
          </a:xfrm>
          <a:prstGeom prst="rect">
            <a:avLst/>
          </a:prstGeom>
          <a:noFill/>
        </p:spPr>
      </p:pic>
      <p:pic>
        <p:nvPicPr>
          <p:cNvPr id="3075" name="Picture 3" descr="C:\Users\Admin\Downloads\mqdefault (1).jpg"/>
          <p:cNvPicPr>
            <a:picLocks noChangeAspect="1" noChangeArrowheads="1"/>
          </p:cNvPicPr>
          <p:nvPr/>
        </p:nvPicPr>
        <p:blipFill>
          <a:blip r:embed="rId4" cstate="print"/>
          <a:srcRect l="14175" r="10226"/>
          <a:stretch>
            <a:fillRect/>
          </a:stretch>
        </p:blipFill>
        <p:spPr bwMode="auto">
          <a:xfrm>
            <a:off x="4500562" y="3403013"/>
            <a:ext cx="4643438" cy="3454987"/>
          </a:xfrm>
          <a:prstGeom prst="rect">
            <a:avLst/>
          </a:prstGeom>
          <a:noFill/>
        </p:spPr>
      </p:pic>
      <p:pic>
        <p:nvPicPr>
          <p:cNvPr id="1026" name="Picture 2" descr="C:\Users\Admin\Downloads\1753851_3f668033.jpg"/>
          <p:cNvPicPr>
            <a:picLocks noChangeAspect="1" noChangeArrowheads="1"/>
          </p:cNvPicPr>
          <p:nvPr/>
        </p:nvPicPr>
        <p:blipFill>
          <a:blip r:embed="rId5" cstate="print"/>
          <a:srcRect t="8934" b="3334"/>
          <a:stretch>
            <a:fillRect/>
          </a:stretch>
        </p:blipFill>
        <p:spPr bwMode="auto">
          <a:xfrm>
            <a:off x="0" y="3500438"/>
            <a:ext cx="443183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Гео́ргий Фра́нцевич Милля́р</a:t>
            </a:r>
            <a:r>
              <a:rPr lang="ru-RU" dirty="0" smtClean="0">
                <a:solidFill>
                  <a:srgbClr val="C00000"/>
                </a:solidFill>
              </a:rPr>
              <a:t> (1903–1993)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Рабочий стол\1444163549_mil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8276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5904656" cy="3096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Фильмы Александра Роу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0000CC"/>
                </a:solidFill>
              </a:rPr>
              <a:t>1938 ПО ЩУЧЬЕМУ ВЕЛЕНЬЮ («Сказка про Емелю»)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1939 ВАСИЛИСА ПРЕКРАСНАЯ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1941 КОНЕК-ГОРБУНОК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1944 КАЩЕЙ БЕССМЕРТНЫЙ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1952 МАЙСКАЯ НОЧЬ, ИЛИ УТОПЛЕННИЦА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1954 ТАЙНА ГОРНОГО ОЗЕРА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1956 ДРАГОЦЕННЫЙ </a:t>
            </a:r>
            <a:r>
              <a:rPr lang="ru-RU" sz="1800" dirty="0" smtClean="0">
                <a:solidFill>
                  <a:srgbClr val="0000CC"/>
                </a:solidFill>
                <a:hlinkClick r:id="rId2" tooltip="redcube.ru"/>
              </a:rPr>
              <a:t>ПОДАРОК</a:t>
            </a:r>
            <a:endParaRPr lang="ru-RU" sz="1800" dirty="0" smtClean="0">
              <a:solidFill>
                <a:srgbClr val="0000CC"/>
              </a:solidFill>
            </a:endParaRPr>
          </a:p>
          <a:p>
            <a:r>
              <a:rPr lang="ru-RU" sz="1800" dirty="0" smtClean="0">
                <a:solidFill>
                  <a:srgbClr val="0000CC"/>
                </a:solidFill>
              </a:rPr>
              <a:t>1957 </a:t>
            </a:r>
            <a:r>
              <a:rPr lang="ru-RU" sz="1800" dirty="0" smtClean="0">
                <a:solidFill>
                  <a:srgbClr val="0000CC"/>
                </a:solidFill>
                <a:hlinkClick r:id="rId3"/>
              </a:rPr>
              <a:t>НОВЫЕ ПОХОЖДЕНИЯ КОТА В САПОГАХ</a:t>
            </a:r>
            <a:endParaRPr lang="ru-RU" sz="18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ownloads\1753895_c8e541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2686619" cy="2016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3501008"/>
            <a:ext cx="4427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1959 </a:t>
            </a:r>
            <a:r>
              <a:rPr lang="ru-RU" dirty="0" smtClean="0">
                <a:solidFill>
                  <a:srgbClr val="0000CC"/>
                </a:solidFill>
                <a:hlinkClick r:id="rId5"/>
              </a:rPr>
              <a:t>МАРЬЯ-ИСКУСНИЦА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1960 ХРУСТАЛЬНЫЙ БАШМАЧОК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1961 ВЕЧЕРА НА ХУТОРЕ БЛИЗ ДИКАНЬКИ. НОЧЬ ПЕРЕД РОЖДЕСТВОМ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1963 </a:t>
            </a:r>
            <a:r>
              <a:rPr lang="ru-RU" dirty="0" smtClean="0">
                <a:solidFill>
                  <a:srgbClr val="0000CC"/>
                </a:solidFill>
                <a:hlinkClick r:id="rId6"/>
              </a:rPr>
              <a:t>КОРОЛЕВСТВО КРИВЫХ ЗЕРКАЛ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1964 </a:t>
            </a:r>
            <a:r>
              <a:rPr lang="ru-RU" dirty="0" smtClean="0">
                <a:solidFill>
                  <a:srgbClr val="0000CC"/>
                </a:solidFill>
                <a:hlinkClick r:id="rId7"/>
              </a:rPr>
              <a:t>МОРОЗКО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1967 ОГОНЬ, ВОДА И. . . МЕДНЫЕ ТРУБЫ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1969 </a:t>
            </a:r>
            <a:r>
              <a:rPr lang="ru-RU" dirty="0" smtClean="0">
                <a:solidFill>
                  <a:srgbClr val="0000CC"/>
                </a:solidFill>
                <a:hlinkClick r:id="rId8"/>
              </a:rPr>
              <a:t>ВАРВАРА-КРАСА, ДЛИННАЯ КОСА</a:t>
            </a:r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1972 ЗОЛОТЫЕ РОГА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1975 ФИНИСТ — ЯСНЫЙ СОКОЛ (автор сценария)</a:t>
            </a:r>
          </a:p>
        </p:txBody>
      </p:sp>
      <p:pic>
        <p:nvPicPr>
          <p:cNvPr id="2051" name="Picture 3" descr="C:\Users\Admin\Downloads\1753902_0b106e19.jpg"/>
          <p:cNvPicPr>
            <a:picLocks noChangeAspect="1" noChangeArrowheads="1"/>
          </p:cNvPicPr>
          <p:nvPr/>
        </p:nvPicPr>
        <p:blipFill>
          <a:blip r:embed="rId9" cstate="print"/>
          <a:srcRect l="11898" r="6463"/>
          <a:stretch>
            <a:fillRect/>
          </a:stretch>
        </p:blipFill>
        <p:spPr bwMode="auto">
          <a:xfrm>
            <a:off x="6588224" y="0"/>
            <a:ext cx="2555775" cy="1640404"/>
          </a:xfrm>
          <a:prstGeom prst="rect">
            <a:avLst/>
          </a:prstGeom>
          <a:noFill/>
        </p:spPr>
      </p:pic>
      <p:pic>
        <p:nvPicPr>
          <p:cNvPr id="2053" name="Picture 5" descr="C:\Users\Admin\Downloads\1347538585_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5065018"/>
            <a:ext cx="2836997" cy="1792982"/>
          </a:xfrm>
          <a:prstGeom prst="rect">
            <a:avLst/>
          </a:prstGeom>
          <a:noFill/>
        </p:spPr>
      </p:pic>
      <p:pic>
        <p:nvPicPr>
          <p:cNvPr id="2052" name="Picture 4" descr="C:\Users\Admin\Downloads\1753956_623607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356992"/>
            <a:ext cx="2166168" cy="308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Викторина</a:t>
            </a:r>
            <a:r>
              <a:rPr lang="ru-RU" sz="6000" i="1" dirty="0" smtClean="0"/>
              <a:t> «Угадай-ка»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Admin\Downloads\c24fd701099a2c1423bbb4ad83779523_s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224029" cy="2143140"/>
          </a:xfrm>
          <a:prstGeom prst="rect">
            <a:avLst/>
          </a:prstGeom>
          <a:noFill/>
          <a:effectLst/>
        </p:spPr>
      </p:pic>
      <p:pic>
        <p:nvPicPr>
          <p:cNvPr id="6" name="Picture 3" descr="C:\Users\Admin\Downloads\576f0ee9caeeb3bfb7fa4b0f588f04f4_s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7349" y="1916832"/>
            <a:ext cx="3027099" cy="20122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2" descr="C:\Users\Admin\Downloads\0bb92fef9c2a288698d30abf9223cd49_s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0504"/>
            <a:ext cx="3224027" cy="2143140"/>
          </a:xfrm>
          <a:prstGeom prst="rect">
            <a:avLst/>
          </a:prstGeom>
          <a:noFill/>
        </p:spPr>
      </p:pic>
      <p:pic>
        <p:nvPicPr>
          <p:cNvPr id="8" name="Picture 5" descr="C:\Users\Admin\Downloads\sm_1587039.jpg"/>
          <p:cNvPicPr>
            <a:picLocks noChangeAspect="1" noChangeArrowheads="1"/>
          </p:cNvPicPr>
          <p:nvPr/>
        </p:nvPicPr>
        <p:blipFill>
          <a:blip r:embed="rId5" cstate="print"/>
          <a:srcRect t="21961" b="7094"/>
          <a:stretch>
            <a:fillRect/>
          </a:stretch>
        </p:blipFill>
        <p:spPr bwMode="auto">
          <a:xfrm>
            <a:off x="4929190" y="4071942"/>
            <a:ext cx="38276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807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Морозко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Рабочий стол\morozko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41856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Василиса Прекрасная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Рабочий стол\васи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6064" y="1600200"/>
            <a:ext cx="623187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Золотые рога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Рабочий стол\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787920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Огонь, вода и... медные трубы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Рабочий стол\ого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5952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img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927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0"/>
            <a:ext cx="26193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Тема урока: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Образ Бабы-яги в искусстве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“Баба-яга” В. М. Васнецов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5" name="Picture 3" descr="D:\Рабочий стол\Baba-YA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357298"/>
            <a:ext cx="708754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071546"/>
            <a:ext cx="35719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“Баба Яга в ступе”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И. </a:t>
            </a:r>
            <a:r>
              <a:rPr lang="ru-RU" b="1" dirty="0" err="1" smtClean="0">
                <a:solidFill>
                  <a:srgbClr val="C00000"/>
                </a:solidFill>
              </a:rPr>
              <a:t>Билибин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Рабочий стол\11-2-786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4714908" cy="614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folHlink"/>
                </a:solidFill>
              </a:rPr>
              <a:t>Правила работы с </a:t>
            </a:r>
            <a:r>
              <a:rPr lang="ru-RU" smtClean="0">
                <a:solidFill>
                  <a:schemeClr val="folHlink"/>
                </a:solidFill>
              </a:rPr>
              <a:t>ручными инструментами: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7696200" cy="365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Ножницами: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не держать острыми концами вверх;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передавать кольцами вперед;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при работе берегите пальцы левой руки;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резать материал нужно серединой лезвия.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</a:rPr>
              <a:t>Клеем: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перед работой с клеем нужно застелить парту клеенкой или газетой;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постарайтесь, чтобы клей не попадал в глаза, одежду, лицо;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после работы клей плотно закройте, уберите;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 вымойте руки.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Практическая работа: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Создать   в объеме сказочный образ  Бабы- яги из различных материалов.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1  группа - изготавливает из природного материала.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2 группа - изготавливает  из ткани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3 группа - изготавливает  из пластилина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Итог: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dirty="0" smtClean="0"/>
              <a:t>1 . Существительное (Кто? Что?)</a:t>
            </a:r>
          </a:p>
          <a:p>
            <a:pPr>
              <a:buNone/>
            </a:pPr>
            <a:r>
              <a:rPr lang="ru-RU" sz="3500" dirty="0" smtClean="0"/>
              <a:t>2.  Свойства и признаки явления, предмета (</a:t>
            </a:r>
            <a:r>
              <a:rPr lang="ru-RU" sz="3500" dirty="0" err="1" smtClean="0"/>
              <a:t>прил.-ные</a:t>
            </a:r>
            <a:r>
              <a:rPr lang="ru-RU" sz="3500" dirty="0" smtClean="0"/>
              <a:t> ( Какая? )</a:t>
            </a:r>
          </a:p>
          <a:p>
            <a:pPr>
              <a:buNone/>
            </a:pPr>
            <a:r>
              <a:rPr lang="ru-RU" sz="3500" dirty="0" smtClean="0"/>
              <a:t>3. Действия обычные для  героя (Глаголы. (Что делает? )</a:t>
            </a:r>
          </a:p>
          <a:p>
            <a:pPr>
              <a:buNone/>
            </a:pPr>
            <a:r>
              <a:rPr lang="ru-RU" sz="3500" dirty="0" smtClean="0"/>
              <a:t>4. Это фраза, в которой выражается личное  мнение о персонаже  разговора.</a:t>
            </a:r>
          </a:p>
          <a:p>
            <a:pPr>
              <a:buNone/>
            </a:pPr>
            <a:r>
              <a:rPr lang="ru-RU" sz="3500" dirty="0" smtClean="0"/>
              <a:t>5. Вывод. Суть предмета, явления (Существительное – богиня или ведьма)</a:t>
            </a:r>
          </a:p>
          <a:p>
            <a:pPr>
              <a:buNone/>
            </a:pPr>
            <a:r>
              <a:rPr lang="ru-RU" sz="35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Баба –яга    -воительница</a:t>
            </a:r>
          </a:p>
          <a:p>
            <a:pPr>
              <a:buNone/>
            </a:pPr>
            <a:r>
              <a:rPr lang="ru-RU" dirty="0" smtClean="0"/>
              <a:t>Баба –яга   -Похитительница</a:t>
            </a:r>
          </a:p>
          <a:p>
            <a:pPr>
              <a:buNone/>
            </a:pPr>
            <a:r>
              <a:rPr lang="ru-RU" dirty="0" smtClean="0"/>
              <a:t>Баба –яга   -Дарительница</a:t>
            </a:r>
          </a:p>
          <a:p>
            <a:pPr>
              <a:buNone/>
            </a:pPr>
            <a:r>
              <a:rPr lang="ru-RU" dirty="0" smtClean="0"/>
              <a:t>Баба –яга   -Советчица</a:t>
            </a:r>
          </a:p>
          <a:p>
            <a:pPr>
              <a:buNone/>
            </a:pPr>
            <a:r>
              <a:rPr lang="ru-RU" dirty="0" smtClean="0"/>
              <a:t>Баба –яга   -Повелительница</a:t>
            </a:r>
          </a:p>
          <a:p>
            <a:pPr>
              <a:buNone/>
            </a:pPr>
            <a:r>
              <a:rPr lang="ru-RU" dirty="0" smtClean="0"/>
              <a:t>Баба –</a:t>
            </a:r>
            <a:r>
              <a:rPr lang="ru-RU" smtClean="0"/>
              <a:t>яга   -</a:t>
            </a:r>
            <a:r>
              <a:rPr lang="ru-RU" dirty="0" smtClean="0"/>
              <a:t>охранительница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частушки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 Мне не надо " Мерседес",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Мне не надо "Волгу,"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Мне бы ступу да метлу,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Чтоб летать по долгу.</a:t>
            </a:r>
            <a:endParaRPr lang="ru-RU" sz="40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4000" b="1" dirty="0" smtClean="0"/>
              <a:t>Эх, топни, нога,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прилетела к вам Яга!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А кому не верится –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пусть удостоверится!</a:t>
            </a:r>
            <a:endParaRPr lang="ru-RU" sz="4000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285728"/>
            <a:ext cx="8229600" cy="4709160"/>
          </a:xfrm>
        </p:spPr>
        <p:txBody>
          <a:bodyPr/>
          <a:lstStyle/>
          <a:p>
            <a:pPr algn="ctr" fontAlgn="base">
              <a:buNone/>
            </a:pPr>
            <a:r>
              <a:rPr lang="ru-RU" sz="4000" b="1" dirty="0" smtClean="0"/>
              <a:t>  Вот пройдусь я перед вами,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Вот станцую, вот спою.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Ну, какая я милашка,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Как же я себя люблю!</a:t>
            </a:r>
            <a:endParaRPr lang="ru-RU" sz="4000" dirty="0" smtClean="0"/>
          </a:p>
          <a:p>
            <a:pPr algn="ctr" fontAlgn="base">
              <a:buNone/>
            </a:pPr>
            <a:r>
              <a:rPr lang="ru-RU" sz="40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2974" y="428604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У меня подружек нет –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До чего же горько!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Друг Кощей да Водяной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Навещают только!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523566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Кто такая Баба –Яга?</a:t>
            </a:r>
          </a:p>
          <a:p>
            <a:endParaRPr lang="ru-RU" sz="4000" dirty="0" smtClean="0"/>
          </a:p>
          <a:p>
            <a:r>
              <a:rPr lang="ru-RU" sz="4000" dirty="0" smtClean="0"/>
              <a:t>Где она  живет?</a:t>
            </a:r>
          </a:p>
          <a:p>
            <a:endParaRPr lang="ru-RU" sz="4000" dirty="0" smtClean="0"/>
          </a:p>
          <a:p>
            <a:r>
              <a:rPr lang="ru-RU" sz="4000" dirty="0" smtClean="0"/>
              <a:t>Какой вы её себе представляете в жизни и в искусстве?</a:t>
            </a:r>
          </a:p>
          <a:p>
            <a:endParaRPr lang="ru-RU" sz="4000" dirty="0" smtClean="0"/>
          </a:p>
          <a:p>
            <a:r>
              <a:rPr lang="ru-RU" sz="4000" dirty="0" smtClean="0"/>
              <a:t>Кто она Баба – Яга - ведьма или богиня?</a:t>
            </a:r>
            <a:endParaRPr lang="ru-RU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412" y="428604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sz="4000" b="1" dirty="0" smtClean="0"/>
              <a:t>С перчиком, с приправами,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с колдовскими травами…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Передать вам не могу,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как я деточек люблю!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412" y="357166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Это ж надо, как у вас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глазки-то сверкают!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Видно, редко в гости к вам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err="1" smtClean="0"/>
              <a:t>Ёжки</a:t>
            </a:r>
            <a:r>
              <a:rPr lang="ru-RU" sz="4000" b="1" dirty="0" smtClean="0"/>
              <a:t> прилетают!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412" y="21429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Чтоб не мерзли на снегу</a:t>
            </a:r>
            <a:br>
              <a:rPr lang="ru-RU" sz="4000" b="1" dirty="0" smtClean="0"/>
            </a:br>
            <a:r>
              <a:rPr lang="ru-RU" sz="4000" b="1" dirty="0" smtClean="0"/>
              <a:t>Ноги у избушки,</a:t>
            </a:r>
            <a:br>
              <a:rPr lang="ru-RU" sz="4000" b="1" dirty="0" smtClean="0"/>
            </a:br>
            <a:r>
              <a:rPr lang="ru-RU" sz="4000" b="1" dirty="0" smtClean="0"/>
              <a:t>Ей купила на меху</a:t>
            </a:r>
            <a:br>
              <a:rPr lang="ru-RU" sz="4000" b="1" dirty="0" smtClean="0"/>
            </a:br>
            <a:r>
              <a:rPr lang="ru-RU" sz="4000" b="1" dirty="0" smtClean="0"/>
              <a:t>Валенки старушка.</a:t>
            </a:r>
            <a:endParaRPr lang="ru-RU" sz="4000" b="1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29322" y="2260914"/>
            <a:ext cx="3000396" cy="43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Домашнее задание: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1.Нарисовать  сказочных персонажей  и создать книжку – малышку.</a:t>
            </a:r>
          </a:p>
          <a:p>
            <a:pPr>
              <a:buNone/>
            </a:pPr>
            <a:r>
              <a:rPr lang="ru-RU" sz="3200" dirty="0" smtClean="0"/>
              <a:t>2. Изготовить сказочного персонажа из других материалов.</a:t>
            </a:r>
          </a:p>
          <a:p>
            <a:pPr>
              <a:buNone/>
            </a:pPr>
            <a:r>
              <a:rPr lang="ru-RU" sz="3200" dirty="0" smtClean="0"/>
              <a:t>3. Найдите и прочитайте  волшебную сказку.</a:t>
            </a:r>
          </a:p>
          <a:p>
            <a:pPr>
              <a:buNone/>
            </a:pPr>
            <a:r>
              <a:rPr lang="ru-RU" sz="3200" dirty="0" smtClean="0"/>
              <a:t>4. Найдите,   какие композиторы еще создали музыкальные произведения о сказочных героях.</a:t>
            </a: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«Сказки, как старые друзья, их надо навещать время от времени», - писал Джордж Мартин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концов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500174"/>
            <a:ext cx="6381795" cy="47863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 -Яга</a:t>
            </a:r>
            <a:endParaRPr lang="ru-RU" dirty="0"/>
          </a:p>
        </p:txBody>
      </p:sp>
      <p:pic>
        <p:nvPicPr>
          <p:cNvPr id="1026" name="Picture 2" descr="D:\Рабочий стол\71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3025470" cy="3056985"/>
          </a:xfrm>
          <a:prstGeom prst="rect">
            <a:avLst/>
          </a:prstGeom>
          <a:noFill/>
        </p:spPr>
      </p:pic>
      <p:pic>
        <p:nvPicPr>
          <p:cNvPr id="1027" name="Picture 3" descr="D:\Рабочий стол\baba-yaga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4429156" cy="3009014"/>
          </a:xfrm>
          <a:prstGeom prst="rect">
            <a:avLst/>
          </a:prstGeom>
          <a:noFill/>
        </p:spPr>
      </p:pic>
      <p:pic>
        <p:nvPicPr>
          <p:cNvPr id="5" name="Picture 2" descr="http://i.ytimg.com/vi/8eKvnAEpRFk/maxresdefault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4822490" y="3143248"/>
            <a:ext cx="4321510" cy="3429024"/>
          </a:xfrm>
          <a:prstGeom prst="rect">
            <a:avLst/>
          </a:prstGeom>
          <a:noFill/>
        </p:spPr>
      </p:pic>
      <p:pic>
        <p:nvPicPr>
          <p:cNvPr id="6" name="Picture 2" descr="http://www.ufolog.ru/files/main/pict_8458f40a68064dcc9ff69958a4f1e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5992" y="285728"/>
            <a:ext cx="3248008" cy="232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избушка</a:t>
            </a:r>
            <a:endParaRPr lang="ru-RU" dirty="0"/>
          </a:p>
        </p:txBody>
      </p:sp>
      <p:pic>
        <p:nvPicPr>
          <p:cNvPr id="4" name="Picture 2" descr="https://im1-tub-ru.yandex.net/i?id=6a96f3d23cfd5447062a80a81748f619&amp;n=33&amp;h=215&amp;w=28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5179" cy="3000396"/>
          </a:xfrm>
          <a:prstGeom prst="rect">
            <a:avLst/>
          </a:prstGeom>
          <a:noFill/>
        </p:spPr>
      </p:pic>
      <p:pic>
        <p:nvPicPr>
          <p:cNvPr id="5" name="Picture 2" descr="http://content.foto.mail.ru/list/lata/1/i-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500562" cy="5063032"/>
          </a:xfrm>
          <a:prstGeom prst="rect">
            <a:avLst/>
          </a:prstGeom>
          <a:noFill/>
        </p:spPr>
      </p:pic>
      <p:pic>
        <p:nvPicPr>
          <p:cNvPr id="8" name="Picture 2" descr="http://img.fb2gratis.com/images/36/35911/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14686"/>
            <a:ext cx="3742132" cy="3456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515320" cy="4525963"/>
          </a:xfrm>
        </p:spPr>
        <p:txBody>
          <a:bodyPr>
            <a:noAutofit/>
          </a:bodyPr>
          <a:lstStyle/>
          <a:p>
            <a:pPr lvl="0" fontAlgn="base"/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Баба Яга в русских народных сказках</a:t>
            </a:r>
            <a:endParaRPr lang="ru-RU" i="1" dirty="0" smtClean="0">
              <a:solidFill>
                <a:srgbClr val="C00000"/>
              </a:solidFill>
            </a:endParaRPr>
          </a:p>
          <a:p>
            <a:pPr lvl="0" fontAlgn="base">
              <a:buNone/>
            </a:pPr>
            <a:r>
              <a:rPr lang="ru-RU" b="1" i="1" dirty="0" smtClean="0"/>
              <a:t>      «Гуси-лебеди»</a:t>
            </a:r>
          </a:p>
          <a:p>
            <a:pPr lvl="0" fontAlgn="base">
              <a:buNone/>
            </a:pPr>
            <a:r>
              <a:rPr lang="ru-RU" b="1" i="1" dirty="0" smtClean="0"/>
              <a:t>      «Золотой конь»</a:t>
            </a:r>
          </a:p>
          <a:p>
            <a:pPr lvl="0" fontAlgn="base">
              <a:buNone/>
            </a:pPr>
            <a:r>
              <a:rPr lang="ru-RU" b="1" i="1" dirty="0" smtClean="0"/>
              <a:t>     «</a:t>
            </a:r>
            <a:r>
              <a:rPr lang="ru-RU" b="1" i="1" dirty="0" err="1" smtClean="0"/>
              <a:t>Финист</a:t>
            </a:r>
            <a:r>
              <a:rPr lang="ru-RU" b="1" i="1" dirty="0" smtClean="0"/>
              <a:t> - Ясный сокол»</a:t>
            </a:r>
          </a:p>
          <a:p>
            <a:pPr fontAlgn="base">
              <a:buNone/>
            </a:pPr>
            <a:r>
              <a:rPr lang="ru-RU" b="1" i="1" dirty="0" smtClean="0"/>
              <a:t>    «</a:t>
            </a: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Сказка о </a:t>
            </a:r>
            <a:r>
              <a:rPr lang="ru-RU" b="1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молодильных</a:t>
            </a: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яблочках и живой воде</a:t>
            </a:r>
            <a:r>
              <a:rPr lang="ru-RU" b="1" i="1" dirty="0" smtClean="0"/>
              <a:t>»</a:t>
            </a:r>
          </a:p>
          <a:p>
            <a:pPr lvl="0" fontAlgn="base">
              <a:buNone/>
            </a:pPr>
            <a:r>
              <a:rPr lang="ru-RU" b="1" i="1" dirty="0" smtClean="0"/>
              <a:t>    «Там, на неведомых дорожках…»</a:t>
            </a:r>
          </a:p>
          <a:p>
            <a:pPr lvl="0" fontAlgn="base">
              <a:buNone/>
            </a:pPr>
            <a:r>
              <a:rPr lang="ru-RU" b="1" i="1" dirty="0" smtClean="0"/>
              <a:t>      «Царевна-лягушка» </a:t>
            </a:r>
          </a:p>
          <a:p>
            <a:pPr lvl="0" fontAlgn="base">
              <a:buNone/>
            </a:pPr>
            <a:r>
              <a:rPr lang="ru-RU" b="1" i="1" dirty="0" smtClean="0"/>
              <a:t>     «Василиса Прекрасная» </a:t>
            </a:r>
          </a:p>
          <a:p>
            <a:pPr lvl="0" fontAlgn="base"/>
            <a:r>
              <a:rPr lang="ru-RU" b="1" i="1" dirty="0" smtClean="0"/>
              <a:t>«Бабка </a:t>
            </a:r>
            <a:r>
              <a:rPr lang="ru-RU" b="1" i="1" dirty="0" err="1" smtClean="0"/>
              <a:t>Ёжка</a:t>
            </a:r>
            <a:r>
              <a:rPr lang="ru-RU" b="1" i="1" dirty="0" smtClean="0"/>
              <a:t> и другие» </a:t>
            </a:r>
          </a:p>
          <a:p>
            <a:pPr fontAlgn="base"/>
            <a:r>
              <a:rPr lang="ru-RU" b="1" i="1" dirty="0" smtClean="0"/>
              <a:t>«</a:t>
            </a: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Поди туда – не знаю куда, принеси то – не знаю что» </a:t>
            </a:r>
            <a:r>
              <a:rPr lang="ru-RU" b="1" i="1" smtClean="0">
                <a:latin typeface="Times New Roman" pitchFamily="18" charset="0"/>
                <a:ea typeface="Times New Roman"/>
                <a:cs typeface="Times New Roman" pitchFamily="18" charset="0"/>
              </a:rPr>
              <a:t>и др.</a:t>
            </a:r>
            <a:endParaRPr lang="ru-RU" b="1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/>
            <a:endParaRPr lang="ru-RU" sz="2400" b="1" i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nz5dubr.at.ua/2014/osvitja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6"/>
            <a:ext cx="2974936" cy="4097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365psd.com/images/previews/4ad/human-ear-5233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357298"/>
            <a:ext cx="2585683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чий стол\semicolon.jpg"/>
          <p:cNvPicPr>
            <a:picLocks noChangeAspect="1" noChangeArrowheads="1"/>
          </p:cNvPicPr>
          <p:nvPr/>
        </p:nvPicPr>
        <p:blipFill>
          <a:blip r:embed="rId4"/>
          <a:srcRect l="20000" t="40000" r="24999"/>
          <a:stretch>
            <a:fillRect/>
          </a:stretch>
        </p:blipFill>
        <p:spPr bwMode="auto">
          <a:xfrm>
            <a:off x="2500298" y="1000108"/>
            <a:ext cx="1143008" cy="1246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Рабочий стол\semicolon.jpg"/>
          <p:cNvPicPr>
            <a:picLocks noChangeAspect="1" noChangeArrowheads="1"/>
          </p:cNvPicPr>
          <p:nvPr/>
        </p:nvPicPr>
        <p:blipFill>
          <a:blip r:embed="rId4"/>
          <a:srcRect l="20000" t="40000" r="24999"/>
          <a:stretch>
            <a:fillRect/>
          </a:stretch>
        </p:blipFill>
        <p:spPr bwMode="auto">
          <a:xfrm>
            <a:off x="3714744" y="1000108"/>
            <a:ext cx="1143008" cy="1246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Рабочий стол\semicolon.jpg"/>
          <p:cNvPicPr>
            <a:picLocks noChangeAspect="1" noChangeArrowheads="1"/>
          </p:cNvPicPr>
          <p:nvPr/>
        </p:nvPicPr>
        <p:blipFill>
          <a:blip r:embed="rId4"/>
          <a:srcRect l="20000" t="40000" r="24999"/>
          <a:stretch>
            <a:fillRect/>
          </a:stretch>
        </p:blipFill>
        <p:spPr bwMode="auto">
          <a:xfrm>
            <a:off x="6715140" y="1071546"/>
            <a:ext cx="1143008" cy="1246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Рабочий стол\semicolon.jpg"/>
          <p:cNvPicPr>
            <a:picLocks noChangeAspect="1" noChangeArrowheads="1"/>
          </p:cNvPicPr>
          <p:nvPr/>
        </p:nvPicPr>
        <p:blipFill>
          <a:blip r:embed="rId4"/>
          <a:srcRect l="20000" t="40000" r="24999"/>
          <a:stretch>
            <a:fillRect/>
          </a:stretch>
        </p:blipFill>
        <p:spPr bwMode="auto">
          <a:xfrm>
            <a:off x="8000992" y="1071546"/>
            <a:ext cx="1143008" cy="1246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428992" y="550070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Роу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27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388335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Роу Александр Артурович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(8 марта 1906, Юрьевец Костромской губернии (ныне — Ивановская область — 28 декабря 1973, Москва)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Советский кинорежиссёр, сценарист.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Заслуженный деятель искусств РСФСР.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Народный артист РСФСР.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pv_563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92488" cy="3294366"/>
          </a:xfrm>
          <a:prstGeom prst="rect">
            <a:avLst/>
          </a:prstGeom>
          <a:noFill/>
        </p:spPr>
      </p:pic>
      <p:pic>
        <p:nvPicPr>
          <p:cNvPr id="2" name="Picture 2" descr="C:\Users\Admin\Downloads\p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690365" cy="2713504"/>
          </a:xfrm>
          <a:prstGeom prst="rect">
            <a:avLst/>
          </a:prstGeom>
          <a:noFill/>
        </p:spPr>
      </p:pic>
      <p:pic>
        <p:nvPicPr>
          <p:cNvPr id="8" name="Picture 2" descr="C:\Users\Admin\Downloads\pv_482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095778" cy="3071834"/>
          </a:xfrm>
          <a:prstGeom prst="rect">
            <a:avLst/>
          </a:prstGeom>
          <a:noFill/>
        </p:spPr>
      </p:pic>
      <p:pic>
        <p:nvPicPr>
          <p:cNvPr id="9" name="Picture 3" descr="C:\Users\Admin\Downloads\pv_148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1143</TotalTime>
  <Words>515</Words>
  <Application>Microsoft Office PowerPoint</Application>
  <PresentationFormat>Экран (4:3)</PresentationFormat>
  <Paragraphs>106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Презентация PowerPoint</vt:lpstr>
      <vt:lpstr>Презентация PowerPoint</vt:lpstr>
      <vt:lpstr>Презентация PowerPoint</vt:lpstr>
      <vt:lpstr>Баба -Яга</vt:lpstr>
      <vt:lpstr>                            избушка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Гео́ргий Фра́нцевич Милля́р (1903–1993) </vt:lpstr>
      <vt:lpstr>Презентация PowerPoint</vt:lpstr>
      <vt:lpstr>Викторина «Угадай-ка»</vt:lpstr>
      <vt:lpstr>Морозко</vt:lpstr>
      <vt:lpstr>  Василиса Прекрасная</vt:lpstr>
      <vt:lpstr>Золотые рога</vt:lpstr>
      <vt:lpstr>Огонь, вода и... медные трубы</vt:lpstr>
      <vt:lpstr>Презентация PowerPoint</vt:lpstr>
      <vt:lpstr>Презентация PowerPoint</vt:lpstr>
      <vt:lpstr>“Баба-яга” В. М. Васнецов </vt:lpstr>
      <vt:lpstr>“Баба Яга в ступе”  И. Билибин </vt:lpstr>
      <vt:lpstr>Правила работы с ручными инструментами:</vt:lpstr>
      <vt:lpstr>Практическая работа:</vt:lpstr>
      <vt:lpstr>Итог:</vt:lpstr>
      <vt:lpstr>Вывод:</vt:lpstr>
      <vt:lpstr>частушки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 «Сказки, как старые друзья, их надо навещать время от времени», - писал Джордж Мартин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108</cp:revision>
  <dcterms:created xsi:type="dcterms:W3CDTF">2014-12-17T19:27:32Z</dcterms:created>
  <dcterms:modified xsi:type="dcterms:W3CDTF">2020-02-14T08:15:11Z</dcterms:modified>
</cp:coreProperties>
</file>